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7" r:id="rId3"/>
    <p:sldId id="258" r:id="rId4"/>
    <p:sldId id="259" r:id="rId5"/>
    <p:sldId id="260" r:id="rId6"/>
    <p:sldId id="261" r:id="rId7"/>
    <p:sldId id="289" r:id="rId8"/>
    <p:sldId id="262" r:id="rId9"/>
    <p:sldId id="263" r:id="rId10"/>
    <p:sldId id="290" r:id="rId11"/>
    <p:sldId id="291" r:id="rId12"/>
    <p:sldId id="292" r:id="rId13"/>
    <p:sldId id="264" r:id="rId14"/>
    <p:sldId id="293" r:id="rId15"/>
    <p:sldId id="265" r:id="rId16"/>
    <p:sldId id="294" r:id="rId17"/>
    <p:sldId id="266" r:id="rId18"/>
    <p:sldId id="267" r:id="rId19"/>
    <p:sldId id="295" r:id="rId20"/>
    <p:sldId id="268" r:id="rId21"/>
    <p:sldId id="325" r:id="rId22"/>
    <p:sldId id="326" r:id="rId23"/>
    <p:sldId id="328" r:id="rId24"/>
    <p:sldId id="327" r:id="rId25"/>
    <p:sldId id="323" r:id="rId26"/>
    <p:sldId id="332" r:id="rId27"/>
    <p:sldId id="337" r:id="rId28"/>
    <p:sldId id="269" r:id="rId29"/>
    <p:sldId id="270" r:id="rId30"/>
    <p:sldId id="271" r:id="rId31"/>
  </p:sldIdLst>
  <p:sldSz cx="9144000" cy="6858000" type="screen4x3"/>
  <p:notesSz cx="6858000" cy="9144000"/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90" userDrawn="1">
          <p15:clr>
            <a:srgbClr val="A4A3A4"/>
          </p15:clr>
        </p15:guide>
        <p15:guide id="2" pos="291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84" d="100"/>
          <a:sy n="84" d="100"/>
        </p:scale>
        <p:origin x="-1152" y="-78"/>
      </p:cViewPr>
      <p:guideLst>
        <p:guide orient="horz" pos="2190"/>
        <p:guide pos="291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1_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258300" cy="68675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圆角矩形 11"/>
          <p:cNvSpPr/>
          <p:nvPr/>
        </p:nvSpPr>
        <p:spPr>
          <a:xfrm>
            <a:off x="2503488" y="757238"/>
            <a:ext cx="4362450" cy="153035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隶书" pitchFamily="49" charset="-122"/>
                <a:ea typeface="隶书" pitchFamily="49" charset="-122"/>
                <a:cs typeface="+mn-cs"/>
              </a:rPr>
              <a:t>聚焦中考</a:t>
            </a:r>
            <a:r>
              <a:rPr kumimoji="0" lang="en-US" altLang="zh-CN" sz="4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隶书" pitchFamily="49" charset="-122"/>
                <a:ea typeface="隶书" pitchFamily="49" charset="-122"/>
                <a:cs typeface="+mn-cs"/>
              </a:rPr>
              <a:t>——</a:t>
            </a:r>
            <a:r>
              <a:rPr kumimoji="0" lang="zh-CN" altLang="en-US" sz="4000" b="0" i="0" u="none" strike="noStrike" kern="1200" cap="none" spc="0" normalizeH="0" baseline="0" noProof="0" dirty="0">
                <a:ln>
                  <a:noFill/>
                </a:ln>
                <a:solidFill>
                  <a:srgbClr val="7030A0"/>
                </a:solidFill>
                <a:effectLst/>
                <a:uLnTx/>
                <a:uFillTx/>
                <a:latin typeface="隶书" pitchFamily="49" charset="-122"/>
                <a:ea typeface="隶书" pitchFamily="49" charset="-122"/>
                <a:cs typeface="+mn-cs"/>
              </a:rPr>
              <a:t>河南专版</a:t>
            </a:r>
            <a:endParaRPr kumimoji="0" lang="zh-CN" altLang="en-US" sz="4000" b="0" i="0" u="none" strike="noStrike" kern="1200" cap="none" spc="0" normalizeH="0" baseline="0" noProof="0" dirty="0">
              <a:ln>
                <a:noFill/>
              </a:ln>
              <a:solidFill>
                <a:srgbClr val="7030A0"/>
              </a:solidFill>
              <a:effectLst/>
              <a:uLnTx/>
              <a:uFillTx/>
              <a:latin typeface="隶书" pitchFamily="49" charset="-122"/>
              <a:ea typeface="隶书" pitchFamily="49" charset="-122"/>
              <a:cs typeface="+mn-cs"/>
            </a:endParaRPr>
          </a:p>
        </p:txBody>
      </p:sp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垂直排列标题与&#10;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  <a:endParaRPr lang="zh-CN" altLang="en-US" noProof="1" smtClean="0"/>
          </a:p>
          <a:p>
            <a:pPr lvl="1"/>
            <a:r>
              <a:rPr lang="zh-CN" altLang="en-US" noProof="1" smtClean="0"/>
              <a:t>第二级</a:t>
            </a:r>
            <a:endParaRPr lang="zh-CN" altLang="en-US" noProof="1" smtClean="0"/>
          </a:p>
          <a:p>
            <a:pPr lvl="2"/>
            <a:r>
              <a:rPr lang="zh-CN" altLang="en-US" noProof="1" smtClean="0"/>
              <a:t>第三级</a:t>
            </a:r>
            <a:endParaRPr lang="zh-CN" altLang="en-US" noProof="1" smtClean="0"/>
          </a:p>
          <a:p>
            <a:pPr lvl="3"/>
            <a:r>
              <a:rPr lang="zh-CN" altLang="en-US" noProof="1" smtClean="0"/>
              <a:t>第四级</a:t>
            </a:r>
            <a:endParaRPr lang="zh-CN" altLang="en-US" noProof="1" smtClean="0"/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11" name="日期占位符 1027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日期占位符 1027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2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13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>
              <a:buNone/>
            </a:pPr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8" Type="http://schemas.openxmlformats.org/officeDocument/2006/relationships/image" Target="../media/image5.png"/><Relationship Id="rId7" Type="http://schemas.openxmlformats.org/officeDocument/2006/relationships/image" Target="../media/image4.png"/><Relationship Id="rId6" Type="http://schemas.openxmlformats.org/officeDocument/2006/relationships/image" Target="../media/image3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pic>
        <p:nvPicPr>
          <p:cNvPr id="1026" name="图片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88" y="0"/>
            <a:ext cx="9142412" cy="68580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标题 1"/>
          <p:cNvSpPr txBox="1"/>
          <p:nvPr/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2pPr>
            <a:lvl3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3pPr>
            <a:lvl4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4pPr>
            <a:lvl5pPr algn="l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5pPr>
            <a:lvl6pPr marL="4572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6pPr>
            <a:lvl7pPr marL="9144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7pPr>
            <a:lvl8pPr marL="13716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8pPr>
            <a:lvl9pPr marL="1828800" algn="l" rtl="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 Light" panose="020F030202020403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单击此处编辑母版标题样式</a:t>
            </a:r>
            <a:endParaRPr kumimoji="0" lang="zh-CN" altLang="en-US" sz="4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内容占位符 2"/>
          <p:cNvSpPr txBox="1"/>
          <p:nvPr/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>
            <a:lvl1pPr marL="228600" indent="-228600" algn="l" rtl="0" eaLnBrk="0" fontAlgn="base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28600" marR="0" lvl="0" indent="-228600" algn="l" defTabSz="914400" rtl="0" eaLnBrk="0" fontAlgn="base" latinLnBrk="0" hangingPunct="0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2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85800" marR="0" lvl="1" indent="-22860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2" indent="-22860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600200" marR="0" lvl="3" indent="-22860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8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057400" marR="0" lvl="4" indent="-228600" algn="l" defTabSz="914400" rtl="0" eaLnBrk="0" fontAlgn="base" latinLnBrk="0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kumimoji="0" lang="zh-CN" altLang="en-US" sz="1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lvl="0" eaLnBrk="1" hangingPunct="1">
              <a:buNone/>
            </a:pPr>
            <a:fld id="{9A0DB2DC-4C9A-4742-B13C-FB6460FD3503}" type="slidenum">
              <a:rPr lang="zh-CN" altLang="en-US" dirty="0">
                <a:latin typeface="Arial" panose="020B0604020202020204" pitchFamily="34" charset="0"/>
              </a:rPr>
            </a:fld>
            <a:endParaRPr lang="zh-CN" altLang="en-US" dirty="0">
              <a:latin typeface="Arial" panose="020B0604020202020204" pitchFamily="34" charset="0"/>
            </a:endParaRPr>
          </a:p>
        </p:txBody>
      </p:sp>
      <p:pic>
        <p:nvPicPr>
          <p:cNvPr id="1032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3" name="图片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979488" cy="45720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34" name="图片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72488" y="0"/>
            <a:ext cx="671512" cy="1381125"/>
          </a:xfrm>
          <a:prstGeom prst="rect">
            <a:avLst/>
          </a:prstGeom>
          <a:noFill/>
          <a:ln w="9525"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>
    <p:fade thruBlk="1"/>
  </p:transition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228600" indent="-228600" algn="l" rtl="0" eaLnBrk="1" fontAlgn="base" hangingPunct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18.jpeg"/><Relationship Id="rId1" Type="http://schemas.openxmlformats.org/officeDocument/2006/relationships/hyperlink" Target="http://www.tangwenhua.com/readnews.asp?id=557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2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23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4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6.jpe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0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7170" name="Text Box 4"/>
          <p:cNvSpPr txBox="1"/>
          <p:nvPr/>
        </p:nvSpPr>
        <p:spPr>
          <a:xfrm>
            <a:off x="682625" y="2276475"/>
            <a:ext cx="78501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algn="ctr" eaLnBrk="0" hangingPunct="0"/>
            <a:r>
              <a:rPr lang="zh-CN" altLang="en-US" sz="4000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sym typeface="Arial" panose="020B0604020202020204" pitchFamily="34" charset="0"/>
              </a:rPr>
              <a:t>隋唐时期：繁荣与开放的时代</a:t>
            </a:r>
            <a:endParaRPr lang="zh-CN" altLang="en-US" sz="4000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7171" name="Rectangle 5"/>
          <p:cNvSpPr/>
          <p:nvPr/>
        </p:nvSpPr>
        <p:spPr>
          <a:xfrm>
            <a:off x="1743075" y="3249613"/>
            <a:ext cx="5770563" cy="1309687"/>
          </a:xfrm>
          <a:prstGeom prst="rect">
            <a:avLst/>
          </a:prstGeom>
          <a:noFill/>
          <a:ln w="9525">
            <a:noFill/>
          </a:ln>
        </p:spPr>
        <p:txBody>
          <a:bodyPr wrap="none" anchor="ctr" anchorCtr="0">
            <a:spAutoFit/>
          </a:bodyPr>
          <a:p>
            <a:pPr algn="ctr" eaLnBrk="0" hangingPunct="0"/>
            <a:r>
              <a:rPr lang="zh-CN" altLang="en-US" sz="400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Arial" panose="020B0604020202020204" pitchFamily="34" charset="0"/>
              </a:rPr>
              <a:t>第</a:t>
            </a:r>
            <a:r>
              <a:rPr lang="en-US" altLang="zh-CN" sz="400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Arial" panose="020B0604020202020204" pitchFamily="34" charset="0"/>
              </a:rPr>
              <a:t>2</a:t>
            </a:r>
            <a:r>
              <a:rPr lang="zh-CN" altLang="en-US" sz="400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Arial" panose="020B0604020202020204" pitchFamily="34" charset="0"/>
              </a:rPr>
              <a:t>课 从“贞观之治”到</a:t>
            </a:r>
            <a:endParaRPr lang="zh-CN" altLang="en-US" sz="4000" dirty="0">
              <a:solidFill>
                <a:srgbClr val="FF0000"/>
              </a:solidFill>
              <a:latin typeface="隶书" pitchFamily="49" charset="-122"/>
              <a:ea typeface="隶书" pitchFamily="49" charset="-122"/>
              <a:sym typeface="Arial" panose="020B0604020202020204" pitchFamily="34" charset="0"/>
            </a:endParaRPr>
          </a:p>
          <a:p>
            <a:pPr algn="ctr" eaLnBrk="0" hangingPunct="0"/>
            <a:r>
              <a:rPr lang="zh-CN" altLang="en-US" sz="4000" dirty="0">
                <a:solidFill>
                  <a:srgbClr val="FF0000"/>
                </a:solidFill>
                <a:latin typeface="隶书" pitchFamily="49" charset="-122"/>
                <a:ea typeface="隶书" pitchFamily="49" charset="-122"/>
                <a:sym typeface="Arial" panose="020B0604020202020204" pitchFamily="34" charset="0"/>
              </a:rPr>
              <a:t>“开元盛世”</a:t>
            </a:r>
            <a:endParaRPr lang="zh-CN" altLang="en-US" sz="4000" dirty="0">
              <a:solidFill>
                <a:srgbClr val="FF0000"/>
              </a:solidFill>
              <a:latin typeface="隶书" pitchFamily="49" charset="-122"/>
              <a:ea typeface="隶书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med">
    <p:pull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6388" name="Picture 4" descr="房玄龄"/>
          <p:cNvPicPr>
            <a:picLocks noGrp="1" noChangeAspect="1"/>
          </p:cNvPicPr>
          <p:nvPr>
            <p:ph idx="1"/>
          </p:nvPr>
        </p:nvPicPr>
        <p:blipFill>
          <a:blip r:embed="rId1"/>
          <a:stretch>
            <a:fillRect/>
          </a:stretch>
        </p:blipFill>
        <p:spPr>
          <a:xfrm>
            <a:off x="1328738" y="2073275"/>
            <a:ext cx="2898775" cy="4017963"/>
          </a:xfrm>
          <a:noFill/>
          <a:ln>
            <a:noFill/>
          </a:ln>
        </p:spPr>
      </p:pic>
      <p:pic>
        <p:nvPicPr>
          <p:cNvPr id="16389" name="Picture 5" descr="杜如晦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2725" y="2060575"/>
            <a:ext cx="3206750" cy="40481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91" name="Text Box 7"/>
          <p:cNvSpPr txBox="1"/>
          <p:nvPr/>
        </p:nvSpPr>
        <p:spPr>
          <a:xfrm>
            <a:off x="809625" y="719138"/>
            <a:ext cx="7905750" cy="10668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dirty="0">
                <a:latin typeface="Arial" panose="020B0604020202020204" pitchFamily="34" charset="0"/>
              </a:rPr>
              <a:t>长孙无忌、房玄龄、杜如晦、魏征、李靖、</a:t>
            </a:r>
            <a:endParaRPr lang="zh-CN" altLang="en-US" sz="3200" dirty="0">
              <a:latin typeface="Arial" panose="020B0604020202020204" pitchFamily="34" charset="0"/>
            </a:endParaRPr>
          </a:p>
          <a:p>
            <a:r>
              <a:rPr lang="zh-CN" altLang="en-US" sz="3200" dirty="0">
                <a:latin typeface="Arial" panose="020B0604020202020204" pitchFamily="34" charset="0"/>
              </a:rPr>
              <a:t>高士廉、尉迟敬德等。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16392" name="Text Box 8"/>
          <p:cNvSpPr txBox="1"/>
          <p:nvPr/>
        </p:nvSpPr>
        <p:spPr>
          <a:xfrm>
            <a:off x="3071813" y="2071688"/>
            <a:ext cx="1157287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</a:rPr>
              <a:t>房玄龄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6393" name="Text Box 9"/>
          <p:cNvSpPr txBox="1"/>
          <p:nvPr/>
        </p:nvSpPr>
        <p:spPr>
          <a:xfrm>
            <a:off x="7285038" y="2071688"/>
            <a:ext cx="1157287" cy="12001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rgbClr val="FF0000"/>
                </a:solidFill>
                <a:latin typeface="Arial" panose="020B0604020202020204" pitchFamily="34" charset="0"/>
              </a:rPr>
              <a:t>杜如晦</a:t>
            </a:r>
            <a:endParaRPr lang="zh-CN" altLang="en-US" sz="3600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6391">
                                            <p:txEl>
                                              <p:charRg st="0" end="2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>
                                            <p:txEl>
                                              <p:charRg st="20" end="3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391">
                                            <p:txEl>
                                              <p:charRg st="20" end="3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63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3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2" grpId="0"/>
      <p:bldP spid="1639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7410" name="AutoShape 2"/>
          <p:cNvSpPr/>
          <p:nvPr/>
        </p:nvSpPr>
        <p:spPr>
          <a:xfrm>
            <a:off x="3132138" y="1412875"/>
            <a:ext cx="6011862" cy="3500438"/>
          </a:xfrm>
          <a:prstGeom prst="cloudCallout">
            <a:avLst>
              <a:gd name="adj1" fmla="val -24227"/>
              <a:gd name="adj2" fmla="val 59162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endParaRPr lang="zh-CN" altLang="zh-CN" dirty="0">
              <a:latin typeface="Verdana" panose="020B0604030504040204" pitchFamily="34" charset="0"/>
            </a:endParaRPr>
          </a:p>
        </p:txBody>
      </p:sp>
      <p:sp>
        <p:nvSpPr>
          <p:cNvPr id="17411" name="Rectangle 3"/>
          <p:cNvSpPr>
            <a:spLocks noGrp="1"/>
          </p:cNvSpPr>
          <p:nvPr>
            <p:ph type="title"/>
          </p:nvPr>
        </p:nvSpPr>
        <p:spPr>
          <a:xfrm>
            <a:off x="3563938" y="2505075"/>
            <a:ext cx="5565775" cy="1139825"/>
          </a:xfrm>
          <a:noFill/>
          <a:ln>
            <a:noFill/>
          </a:ln>
        </p:spPr>
        <p:txBody>
          <a:bodyPr/>
          <a:p>
            <a:r>
              <a:rPr lang="en-US" altLang="zh-CN" sz="3200" b="1" dirty="0">
                <a:ea typeface="隶书" pitchFamily="49" charset="-122"/>
              </a:rPr>
              <a:t>“</a:t>
            </a:r>
            <a:r>
              <a:rPr lang="zh-CN" altLang="en-US" sz="3200" b="1" dirty="0">
                <a:ea typeface="隶书" pitchFamily="49" charset="-122"/>
              </a:rPr>
              <a:t>以铜为镜，可以正衣冠；以古为镜，可以知兴替；以人为镜，可以明得失。”</a:t>
            </a:r>
            <a:br>
              <a:rPr lang="zh-CN" altLang="en-US" sz="3200" b="1" dirty="0">
                <a:ea typeface="隶书" pitchFamily="49" charset="-122"/>
              </a:rPr>
            </a:br>
            <a:r>
              <a:rPr lang="zh-CN" altLang="en-US" sz="3200" b="1" dirty="0">
                <a:ea typeface="隶书" pitchFamily="49" charset="-122"/>
              </a:rPr>
              <a:t>                  </a:t>
            </a:r>
            <a:r>
              <a:rPr lang="en-US" altLang="zh-CN" sz="3200" b="1" dirty="0">
                <a:ea typeface="隶书" pitchFamily="49" charset="-122"/>
              </a:rPr>
              <a:t>——</a:t>
            </a:r>
            <a:r>
              <a:rPr lang="zh-CN" altLang="en-US" sz="3200" b="1" dirty="0">
                <a:ea typeface="隶书" pitchFamily="49" charset="-122"/>
              </a:rPr>
              <a:t>唐太宗</a:t>
            </a:r>
            <a:endParaRPr lang="zh-CN" altLang="en-US" sz="3200" b="1" dirty="0">
              <a:ea typeface="隶书" pitchFamily="49" charset="-122"/>
            </a:endParaRPr>
          </a:p>
        </p:txBody>
      </p:sp>
      <p:pic>
        <p:nvPicPr>
          <p:cNvPr id="17412" name="Picture 5" descr="魏征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87338" y="1076325"/>
            <a:ext cx="2713037" cy="36718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Text Box 6"/>
          <p:cNvSpPr txBox="1"/>
          <p:nvPr/>
        </p:nvSpPr>
        <p:spPr>
          <a:xfrm>
            <a:off x="2195513" y="1192213"/>
            <a:ext cx="668337" cy="11906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990000"/>
                </a:solidFill>
                <a:latin typeface="Verdana" panose="020B0604030504040204" pitchFamily="34" charset="0"/>
                <a:ea typeface="华文行楷" pitchFamily="2" charset="-122"/>
              </a:rPr>
              <a:t>魏</a:t>
            </a:r>
            <a:endParaRPr lang="zh-CN" altLang="en-US" sz="3600" b="1" dirty="0">
              <a:solidFill>
                <a:srgbClr val="990000"/>
              </a:solidFill>
              <a:latin typeface="Verdana" panose="020B0604030504040204" pitchFamily="34" charset="0"/>
              <a:ea typeface="华文行楷" pitchFamily="2" charset="-122"/>
            </a:endParaRPr>
          </a:p>
          <a:p>
            <a:r>
              <a:rPr lang="zh-CN" altLang="en-US" sz="3600" b="1" dirty="0">
                <a:solidFill>
                  <a:srgbClr val="990000"/>
                </a:solidFill>
                <a:latin typeface="Verdana" panose="020B0604030504040204" pitchFamily="34" charset="0"/>
                <a:ea typeface="华文行楷" pitchFamily="2" charset="-122"/>
              </a:rPr>
              <a:t>征</a:t>
            </a:r>
            <a:endParaRPr lang="zh-CN" altLang="en-US" sz="3600" b="1" dirty="0">
              <a:solidFill>
                <a:srgbClr val="990000"/>
              </a:solidFill>
              <a:latin typeface="Verdana" panose="020B0604030504040204" pitchFamily="34" charset="0"/>
              <a:ea typeface="华文行楷" pitchFamily="2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1503363" y="3136900"/>
            <a:ext cx="697547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③经济方面。减轻人民的劳役负担，鼓励发展农业生产。</a:t>
            </a:r>
            <a:endParaRPr lang="zh-CN" altLang="en-US" sz="3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03363" y="4116388"/>
            <a:ext cx="7083425" cy="1006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④边疆管理。唐太宗时期先后击败东、 西突厥，加强了对西域的统治。</a:t>
            </a:r>
            <a:endParaRPr lang="zh-CN" altLang="en-US" sz="3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49388" y="1246188"/>
            <a:ext cx="7083425" cy="1920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②</a:t>
            </a:r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政治方面</a:t>
            </a:r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  <a:sym typeface="宋体" panose="02010600030101010101" pitchFamily="2" charset="-122"/>
              </a:rPr>
              <a:t>。</a:t>
            </a:r>
            <a:r>
              <a:rPr lang="zh-CN" altLang="en-US" sz="3000" b="1" dirty="0">
                <a:latin typeface="宋体" panose="02010600030101010101" pitchFamily="2" charset="-122"/>
                <a:sym typeface="宋体" panose="02010600030101010101" pitchFamily="2" charset="-122"/>
              </a:rPr>
              <a:t>进一步完善三省六部制；制定法律，减省刑罚；增加科举考试科目，鼓励士人报考，进士科逐渐成为最重要的科目；严格考查各级官吏的政绩。</a:t>
            </a:r>
            <a:endParaRPr lang="zh-CN" altLang="en-US" sz="3000" b="1" dirty="0"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文本框 3"/>
          <p:cNvSpPr txBox="1"/>
          <p:nvPr/>
        </p:nvSpPr>
        <p:spPr>
          <a:xfrm>
            <a:off x="309563" y="942975"/>
            <a:ext cx="359886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latin typeface="华文隶书" pitchFamily="2" charset="-122"/>
                <a:ea typeface="华文隶书" pitchFamily="2" charset="-122"/>
              </a:rPr>
              <a:t>4.</a:t>
            </a:r>
            <a:r>
              <a:rPr lang="zh-CN" altLang="en-US" sz="3200" dirty="0">
                <a:latin typeface="华文隶书" pitchFamily="2" charset="-122"/>
                <a:ea typeface="华文隶书" pitchFamily="2" charset="-122"/>
              </a:rPr>
              <a:t>读史料：</a:t>
            </a:r>
            <a:endParaRPr lang="zh-CN" altLang="en-US" sz="3200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19459" name="文本框 4"/>
          <p:cNvSpPr txBox="1"/>
          <p:nvPr/>
        </p:nvSpPr>
        <p:spPr>
          <a:xfrm>
            <a:off x="241300" y="1436688"/>
            <a:ext cx="8782050" cy="8842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dirty="0">
                <a:latin typeface="Arial" panose="020B0604020202020204" pitchFamily="34" charset="0"/>
              </a:rPr>
              <a:t>       </a:t>
            </a:r>
            <a:r>
              <a:rPr lang="zh-CN" altLang="en-US" sz="2600" dirty="0">
                <a:latin typeface="Arial" panose="020B0604020202020204" pitchFamily="34" charset="0"/>
              </a:rPr>
              <a:t>材料一：</a:t>
            </a:r>
            <a:r>
              <a:rPr lang="zh-CN" altLang="en-US" sz="2600" dirty="0">
                <a:solidFill>
                  <a:srgbClr val="0070C0"/>
                </a:solidFill>
                <a:latin typeface="Arial" panose="020B0604020202020204" pitchFamily="34" charset="0"/>
              </a:rPr>
              <a:t>“（贞观）初期，茫茫千里，人烟断绝，鸡犬不闻，道路萧条。”</a:t>
            </a:r>
            <a:r>
              <a:rPr lang="zh-CN" altLang="en-US" sz="2600" dirty="0">
                <a:latin typeface="Arial" panose="020B0604020202020204" pitchFamily="34" charset="0"/>
              </a:rPr>
              <a:t> </a:t>
            </a:r>
            <a:endParaRPr lang="zh-CN" altLang="en-US" sz="2600" dirty="0">
              <a:latin typeface="Arial" panose="020B0604020202020204" pitchFamily="34" charset="0"/>
            </a:endParaRPr>
          </a:p>
        </p:txBody>
      </p:sp>
      <p:sp>
        <p:nvSpPr>
          <p:cNvPr id="19460" name="文本框 5"/>
          <p:cNvSpPr txBox="1"/>
          <p:nvPr/>
        </p:nvSpPr>
        <p:spPr>
          <a:xfrm>
            <a:off x="107950" y="2563813"/>
            <a:ext cx="8783638" cy="2865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dirty="0">
                <a:latin typeface="Arial" panose="020B0604020202020204" pitchFamily="34" charset="0"/>
              </a:rPr>
              <a:t>       </a:t>
            </a:r>
            <a:r>
              <a:rPr lang="zh-CN" altLang="en-US" sz="2600" dirty="0">
                <a:latin typeface="Arial" panose="020B0604020202020204" pitchFamily="34" charset="0"/>
              </a:rPr>
              <a:t>材料二：</a:t>
            </a:r>
            <a:r>
              <a:rPr lang="zh-CN" altLang="en-US" sz="2600" dirty="0">
                <a:solidFill>
                  <a:srgbClr val="0070C0"/>
                </a:solidFill>
                <a:latin typeface="Arial" panose="020B0604020202020204" pitchFamily="34" charset="0"/>
              </a:rPr>
              <a:t>昔者唐之太宗，以神武之略起定祸乱，以王天下，威加四海矣。然所谓固天下之势，以遗诸子孙者，盖未立也。于是乎藉兵于府，置将于卫，据关而临制之。处兵于府，则将无内专之权；处将于卫，则兵无外擅之患。然犹以为未也，乃大诛四夷之侵侮者：破突厥，夷吐浑，平高昌，灭焉耆，皆俘其王，亲驾辽左而残其国。凡此者，非以黩武也，皆所以立权而固天下之势者也。”</a:t>
            </a:r>
            <a:r>
              <a:rPr lang="zh-CN" altLang="en-US" sz="2600" dirty="0">
                <a:latin typeface="Arial" panose="020B0604020202020204" pitchFamily="34" charset="0"/>
              </a:rPr>
              <a:t> </a:t>
            </a:r>
            <a:endParaRPr lang="zh-CN" altLang="en-US" sz="26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482" name="文本框 1"/>
          <p:cNvSpPr txBox="1"/>
          <p:nvPr/>
        </p:nvSpPr>
        <p:spPr>
          <a:xfrm>
            <a:off x="596900" y="800100"/>
            <a:ext cx="654685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latin typeface="华文隶书" pitchFamily="2" charset="-122"/>
                <a:ea typeface="华文隶书" pitchFamily="2" charset="-122"/>
              </a:rPr>
              <a:t>5.</a:t>
            </a:r>
            <a:r>
              <a:rPr lang="zh-CN" altLang="en-US" sz="3200" dirty="0">
                <a:latin typeface="华文隶书" pitchFamily="2" charset="-122"/>
                <a:ea typeface="华文隶书" pitchFamily="2" charset="-122"/>
              </a:rPr>
              <a:t>根据材料讨论唐太宗采取这些措施的结果如何？</a:t>
            </a:r>
            <a:endParaRPr lang="zh-CN" altLang="en-US" sz="3200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446088" y="2298700"/>
            <a:ext cx="2952750" cy="3505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0000FF"/>
                </a:solidFill>
                <a:latin typeface="宋体" panose="02010600030101010101" pitchFamily="2" charset="-122"/>
              </a:rPr>
              <a:t>政治比较清明，经济得到进一步发展，国力增强，文教昌盛，历史上称之为“贞观之治”。</a:t>
            </a:r>
            <a:endParaRPr lang="zh-CN" altLang="en-US" sz="3200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pic>
        <p:nvPicPr>
          <p:cNvPr id="20484" name="图片 1" descr="0203506009-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327400" y="2311400"/>
            <a:ext cx="5762625" cy="3570288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9458" name="AutoShape 2"/>
          <p:cNvSpPr/>
          <p:nvPr/>
        </p:nvSpPr>
        <p:spPr>
          <a:xfrm rot="10783665" flipH="1" flipV="1">
            <a:off x="746125" y="2214563"/>
            <a:ext cx="306388" cy="3025775"/>
          </a:xfrm>
          <a:prstGeom prst="leftBrace">
            <a:avLst>
              <a:gd name="adj1" fmla="val 30998"/>
              <a:gd name="adj2" fmla="val 49199"/>
            </a:avLst>
          </a:prstGeom>
          <a:noFill/>
          <a:ln w="57150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en-US" dirty="0">
              <a:latin typeface="Times New Roman" panose="02020603050405020304" pitchFamily="18" charset="0"/>
            </a:endParaRPr>
          </a:p>
        </p:txBody>
      </p:sp>
      <p:sp>
        <p:nvSpPr>
          <p:cNvPr id="21507" name="Text Box 3"/>
          <p:cNvSpPr txBox="1"/>
          <p:nvPr/>
        </p:nvSpPr>
        <p:spPr>
          <a:xfrm>
            <a:off x="539750" y="701675"/>
            <a:ext cx="6534150" cy="822325"/>
          </a:xfrm>
          <a:prstGeom prst="rect">
            <a:avLst/>
          </a:prstGeom>
          <a:noFill/>
          <a:ln w="38100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4800" dirty="0">
                <a:solidFill>
                  <a:srgbClr val="0000CC"/>
                </a:solidFill>
                <a:latin typeface="Times New Roman" panose="02020603050405020304" pitchFamily="18" charset="0"/>
                <a:ea typeface="隶书" pitchFamily="49" charset="-122"/>
              </a:rPr>
              <a:t>贞观之治局面形成原因</a:t>
            </a:r>
            <a:endParaRPr lang="zh-CN" altLang="en-US" sz="4800" dirty="0">
              <a:solidFill>
                <a:srgbClr val="0000CC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pic>
        <p:nvPicPr>
          <p:cNvPr id="19460" name="Picture 4" descr="AL05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2038" y="2033588"/>
            <a:ext cx="315912" cy="319087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1" name="Picture 5" descr="AL05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16000" y="3133725"/>
            <a:ext cx="315913" cy="319088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9462" name="Picture 6" descr="AL05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62038" y="4189413"/>
            <a:ext cx="315912" cy="31908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9463" name="Text Box 7"/>
          <p:cNvSpPr txBox="1"/>
          <p:nvPr/>
        </p:nvSpPr>
        <p:spPr>
          <a:xfrm>
            <a:off x="0" y="2754313"/>
            <a:ext cx="854075" cy="1768475"/>
          </a:xfrm>
          <a:prstGeom prst="rect">
            <a:avLst/>
          </a:prstGeom>
          <a:noFill/>
          <a:ln w="9525">
            <a:noFill/>
          </a:ln>
        </p:spPr>
        <p:txBody>
          <a:bodyPr vert="eaVert" wrap="none">
            <a:spAutoFit/>
          </a:bodyPr>
          <a:p>
            <a:pPr eaLnBrk="0" hangingPunct="0"/>
            <a:r>
              <a:rPr lang="zh-CN" altLang="en-US" sz="4400" dirty="0">
                <a:solidFill>
                  <a:srgbClr val="0000CC"/>
                </a:solidFill>
                <a:latin typeface="Times New Roman" panose="02020603050405020304" pitchFamily="18" charset="0"/>
                <a:ea typeface="隶书" pitchFamily="49" charset="-122"/>
              </a:rPr>
              <a:t>唐太宗</a:t>
            </a:r>
            <a:endParaRPr lang="zh-CN" altLang="en-US" sz="4400" dirty="0">
              <a:solidFill>
                <a:srgbClr val="0000CC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19464" name="Text Box 8"/>
          <p:cNvSpPr txBox="1"/>
          <p:nvPr/>
        </p:nvSpPr>
        <p:spPr>
          <a:xfrm>
            <a:off x="1377950" y="1871663"/>
            <a:ext cx="42989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600" dirty="0">
                <a:latin typeface="Times New Roman" panose="02020603050405020304" pitchFamily="18" charset="0"/>
                <a:ea typeface="隶书" pitchFamily="49" charset="-122"/>
              </a:rPr>
              <a:t>知人善任、虚怀纳谏</a:t>
            </a:r>
            <a:endParaRPr lang="zh-CN" altLang="en-US" sz="3600" dirty="0"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19465" name="Text Box 9"/>
          <p:cNvSpPr txBox="1"/>
          <p:nvPr/>
        </p:nvSpPr>
        <p:spPr>
          <a:xfrm>
            <a:off x="1377950" y="4027488"/>
            <a:ext cx="463708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3600" dirty="0">
                <a:latin typeface="Times New Roman" panose="02020603050405020304" pitchFamily="18" charset="0"/>
                <a:ea typeface="隶书" pitchFamily="49" charset="-122"/>
              </a:rPr>
              <a:t>重视生产、轻徭薄赋</a:t>
            </a:r>
            <a:endParaRPr lang="zh-CN" altLang="en-US" sz="3600" dirty="0"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19466" name="Text Box 10"/>
          <p:cNvSpPr txBox="1"/>
          <p:nvPr/>
        </p:nvSpPr>
        <p:spPr>
          <a:xfrm>
            <a:off x="1241425" y="2947988"/>
            <a:ext cx="4572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3600" dirty="0">
                <a:latin typeface="Times New Roman" panose="02020603050405020304" pitchFamily="18" charset="0"/>
                <a:ea typeface="隶书" pitchFamily="49" charset="-122"/>
              </a:rPr>
              <a:t>完善制度、减轻刑罚</a:t>
            </a:r>
            <a:endParaRPr lang="zh-CN" altLang="en-US" sz="3600" dirty="0"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21515" name="AutoShape 11"/>
          <p:cNvSpPr/>
          <p:nvPr/>
        </p:nvSpPr>
        <p:spPr>
          <a:xfrm rot="44369" flipH="1" flipV="1">
            <a:off x="5470525" y="2124075"/>
            <a:ext cx="320675" cy="3203575"/>
          </a:xfrm>
          <a:prstGeom prst="leftBrace">
            <a:avLst>
              <a:gd name="adj1" fmla="val 33069"/>
              <a:gd name="adj2" fmla="val 49602"/>
            </a:avLst>
          </a:prstGeom>
          <a:noFill/>
          <a:ln w="57150" cap="flat" cmpd="sng">
            <a:solidFill>
              <a:schemeClr val="tx2"/>
            </a:solidFill>
            <a:prstDash val="solid"/>
            <a:headEnd type="none" w="med" len="med"/>
            <a:tailEnd type="none" w="med" len="med"/>
          </a:ln>
        </p:spPr>
        <p:txBody>
          <a:bodyPr rot="10800000" wrap="none" anchor="ctr" anchorCtr="0"/>
          <a:p>
            <a:pPr algn="ctr" eaLnBrk="0" hangingPunct="0"/>
            <a:endParaRPr lang="zh-CN" altLang="en-US" dirty="0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  <p:sp>
        <p:nvSpPr>
          <p:cNvPr id="19468" name="Text Box 12"/>
          <p:cNvSpPr txBox="1"/>
          <p:nvPr/>
        </p:nvSpPr>
        <p:spPr>
          <a:xfrm>
            <a:off x="5651500" y="2889250"/>
            <a:ext cx="2012950" cy="173990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 eaLnBrk="0" hangingPunct="0"/>
            <a:r>
              <a:rPr lang="zh-CN" altLang="en-US" sz="3600" dirty="0">
                <a:latin typeface="Times New Roman" panose="02020603050405020304" pitchFamily="18" charset="0"/>
                <a:ea typeface="隶书" pitchFamily="49" charset="-122"/>
              </a:rPr>
              <a:t>政治清明</a:t>
            </a:r>
            <a:endParaRPr lang="zh-CN" altLang="en-US" sz="3600" dirty="0">
              <a:latin typeface="Times New Roman" panose="02020603050405020304" pitchFamily="18" charset="0"/>
              <a:ea typeface="隶书" pitchFamily="49" charset="-122"/>
            </a:endParaRPr>
          </a:p>
          <a:p>
            <a:pPr eaLnBrk="0" hangingPunct="0"/>
            <a:r>
              <a:rPr lang="zh-CN" altLang="en-US" sz="3600" dirty="0">
                <a:latin typeface="Times New Roman" panose="02020603050405020304" pitchFamily="18" charset="0"/>
                <a:ea typeface="隶书" pitchFamily="49" charset="-122"/>
              </a:rPr>
              <a:t>经济发展</a:t>
            </a:r>
            <a:endParaRPr lang="zh-CN" altLang="en-US" sz="3600" dirty="0">
              <a:latin typeface="Times New Roman" panose="02020603050405020304" pitchFamily="18" charset="0"/>
              <a:ea typeface="隶书" pitchFamily="49" charset="-122"/>
            </a:endParaRPr>
          </a:p>
          <a:p>
            <a:pPr eaLnBrk="0" hangingPunct="0"/>
            <a:r>
              <a:rPr lang="zh-CN" altLang="en-US" sz="3600" dirty="0">
                <a:latin typeface="Times New Roman" panose="02020603050405020304" pitchFamily="18" charset="0"/>
                <a:ea typeface="隶书" pitchFamily="49" charset="-122"/>
              </a:rPr>
              <a:t>社会安定</a:t>
            </a:r>
            <a:endParaRPr lang="zh-CN" altLang="en-US" sz="3600" dirty="0"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19469" name="Text Box 13"/>
          <p:cNvSpPr txBox="1"/>
          <p:nvPr/>
        </p:nvSpPr>
        <p:spPr>
          <a:xfrm>
            <a:off x="7677150" y="2214563"/>
            <a:ext cx="854075" cy="4365625"/>
          </a:xfrm>
          <a:prstGeom prst="rect">
            <a:avLst/>
          </a:prstGeom>
          <a:noFill/>
          <a:ln w="57150">
            <a:noFill/>
          </a:ln>
        </p:spPr>
        <p:txBody>
          <a:bodyPr vert="eaVert">
            <a:spAutoFit/>
          </a:bodyPr>
          <a:p>
            <a:pPr eaLnBrk="0" hangingPunct="0"/>
            <a:r>
              <a:rPr lang="zh-CN" altLang="en-US" sz="4400" b="1" dirty="0">
                <a:solidFill>
                  <a:schemeClr val="tx2"/>
                </a:solidFill>
                <a:latin typeface="Times New Roman" panose="02020603050405020304" pitchFamily="18" charset="0"/>
                <a:ea typeface="隶书" pitchFamily="49" charset="-122"/>
              </a:rPr>
              <a:t>  贞观之治</a:t>
            </a:r>
            <a:endParaRPr lang="zh-CN" altLang="en-US" sz="4400" b="1" dirty="0">
              <a:solidFill>
                <a:schemeClr val="tx2"/>
              </a:solidFill>
              <a:latin typeface="Times New Roman" panose="02020603050405020304" pitchFamily="18" charset="0"/>
              <a:ea typeface="隶书" pitchFamily="49" charset="-122"/>
            </a:endParaRPr>
          </a:p>
        </p:txBody>
      </p:sp>
      <p:sp>
        <p:nvSpPr>
          <p:cNvPr id="19470" name="Rectangle 14"/>
          <p:cNvSpPr/>
          <p:nvPr/>
        </p:nvSpPr>
        <p:spPr>
          <a:xfrm>
            <a:off x="7677150" y="2303463"/>
            <a:ext cx="914400" cy="2700337"/>
          </a:xfrm>
          <a:prstGeom prst="rect">
            <a:avLst/>
          </a:prstGeom>
          <a:noFill/>
          <a:ln w="76200" cap="flat" cmpd="sng">
            <a:solidFill>
              <a:schemeClr val="tx2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Times New Roman" panose="02020603050405020304" pitchFamily="18" charset="0"/>
            </a:endParaRPr>
          </a:p>
        </p:txBody>
      </p:sp>
      <p:pic>
        <p:nvPicPr>
          <p:cNvPr id="2" name="Picture 6" descr="AL05"/>
          <p:cNvPicPr>
            <a:picLocks noChangeAspect="1"/>
          </p:cNvPicPr>
          <p:nvPr/>
        </p:nvPicPr>
        <p:blipFill>
          <a:blip r:embed="rId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73138" y="5105400"/>
            <a:ext cx="315912" cy="3190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Text Box 9"/>
          <p:cNvSpPr txBox="1"/>
          <p:nvPr/>
        </p:nvSpPr>
        <p:spPr>
          <a:xfrm>
            <a:off x="1289050" y="4943475"/>
            <a:ext cx="4637088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 eaLnBrk="0" hangingPunct="0"/>
            <a:r>
              <a:rPr lang="zh-CN" altLang="en-US" sz="3600" dirty="0">
                <a:latin typeface="Times New Roman" panose="02020603050405020304" pitchFamily="18" charset="0"/>
                <a:ea typeface="隶书" pitchFamily="49" charset="-122"/>
              </a:rPr>
              <a:t>击败突厥、巩固西域</a:t>
            </a:r>
            <a:endParaRPr lang="zh-CN" altLang="en-US" sz="3600" dirty="0">
              <a:latin typeface="Times New Roman" panose="02020603050405020304" pitchFamily="18" charset="0"/>
              <a:ea typeface="隶书" pitchFamily="49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3" dur="5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19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ldLvl="0" animBg="1"/>
      <p:bldP spid="19463" grpId="0"/>
      <p:bldP spid="19464" grpId="0"/>
      <p:bldP spid="19465" grpId="0"/>
      <p:bldP spid="19466" grpId="0"/>
      <p:bldP spid="21515" grpId="0" bldLvl="0" animBg="1"/>
      <p:bldP spid="19468" grpId="0"/>
      <p:bldP spid="19469" grpId="0"/>
      <p:bldP spid="19470" grpId="0" bldLvl="0" animBg="1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30" name="文本框 99"/>
          <p:cNvSpPr txBox="1"/>
          <p:nvPr/>
        </p:nvSpPr>
        <p:spPr>
          <a:xfrm>
            <a:off x="250825" y="549275"/>
            <a:ext cx="413543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华文彩云" pitchFamily="2" charset="-122"/>
                <a:ea typeface="华文彩云" pitchFamily="2" charset="-122"/>
              </a:rPr>
              <a:t>二：女皇帝武则天</a:t>
            </a:r>
            <a:endParaRPr lang="zh-CN" altLang="en-US" sz="3600" b="1" dirty="0">
              <a:solidFill>
                <a:srgbClr val="0000FF"/>
              </a:solidFill>
              <a:latin typeface="华文彩云" pitchFamily="2" charset="-122"/>
              <a:ea typeface="华文彩云" pitchFamily="2" charset="-122"/>
            </a:endParaRPr>
          </a:p>
        </p:txBody>
      </p:sp>
      <p:pic>
        <p:nvPicPr>
          <p:cNvPr id="17410" name="图片 9" descr="504263145266263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47688" y="1190625"/>
            <a:ext cx="4006850" cy="49307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5610" name="AutoShape 10"/>
          <p:cNvSpPr/>
          <p:nvPr/>
        </p:nvSpPr>
        <p:spPr>
          <a:xfrm>
            <a:off x="5219700" y="3068638"/>
            <a:ext cx="3240088" cy="2232025"/>
          </a:xfrm>
          <a:prstGeom prst="cloudCallout">
            <a:avLst>
              <a:gd name="adj1" fmla="val -71852"/>
              <a:gd name="adj2" fmla="val -38903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/>
          <a:p>
            <a:pPr algn="ctr"/>
            <a:r>
              <a:rPr lang="zh-CN" altLang="en-US" sz="3600" dirty="0">
                <a:latin typeface="Arial" panose="020B0604020202020204" pitchFamily="34" charset="0"/>
              </a:rPr>
              <a:t>说说你印象中的武则天吧</a:t>
            </a:r>
            <a:endParaRPr lang="zh-CN" altLang="en-US" sz="36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0" grpId="0" bldLvl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2529" name="Rectangle 3"/>
          <p:cNvSpPr>
            <a:spLocks noGrp="1"/>
          </p:cNvSpPr>
          <p:nvPr>
            <p:ph idx="1"/>
          </p:nvPr>
        </p:nvSpPr>
        <p:spPr>
          <a:xfrm>
            <a:off x="457200" y="1312863"/>
            <a:ext cx="3863975" cy="4525962"/>
          </a:xfrm>
          <a:noFill/>
          <a:ln>
            <a:noFill/>
          </a:ln>
        </p:spPr>
        <p:txBody>
          <a:bodyPr/>
          <a:p>
            <a:pPr>
              <a:buFontTx/>
              <a:buNone/>
            </a:pPr>
            <a:r>
              <a:rPr lang="en-US" altLang="zh-CN" dirty="0"/>
              <a:t>   </a:t>
            </a:r>
            <a:r>
              <a:rPr lang="zh-CN" altLang="en-US" dirty="0"/>
              <a:t>武则天成为皇后以后，与唐高宗共掌朝政。高宗去世后，武则天相继废掉两个已经做了皇帝的儿子，自己取而代之， 改国号为周。她是中国历史上唯一的女皇帝。 </a:t>
            </a:r>
            <a:endParaRPr lang="zh-CN" altLang="en-US" dirty="0"/>
          </a:p>
        </p:txBody>
      </p:sp>
      <p:pic>
        <p:nvPicPr>
          <p:cNvPr id="14338" name="Picture 3" descr="200592684242498">
            <a:hlinkClick r:id="rId1"/>
          </p:cNvPr>
          <p:cNvPicPr>
            <a:picLocks noChangeAspect="1"/>
          </p:cNvPicPr>
          <p:nvPr/>
        </p:nvPicPr>
        <p:blipFill>
          <a:blip r:embed="rId2"/>
          <a:srcRect l="13313" r="13484"/>
          <a:stretch>
            <a:fillRect/>
          </a:stretch>
        </p:blipFill>
        <p:spPr>
          <a:xfrm>
            <a:off x="4414838" y="811213"/>
            <a:ext cx="3860800" cy="452596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5232400" y="5443538"/>
            <a:ext cx="2225675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40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无字碑”</a:t>
            </a:r>
            <a:endParaRPr lang="zh-CN" altLang="en-US" sz="4000" b="1" dirty="0">
              <a:solidFill>
                <a:srgbClr val="000000"/>
              </a:solidFill>
              <a:latin typeface="楷体_GB2312" pitchFamily="49" charset="-122"/>
              <a:ea typeface="楷体_GB2312" pitchFamily="49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">
                                            <p:txEl>
                                              <p:charRg st="0" end="7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2000"/>
                                        <p:tgtEl>
                                          <p:spTgt spid="22529">
                                            <p:txEl>
                                              <p:charRg st="0" end="7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9" grpId="0" build="p"/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4578" name="Text Box 2"/>
          <p:cNvSpPr txBox="1"/>
          <p:nvPr/>
        </p:nvSpPr>
        <p:spPr>
          <a:xfrm>
            <a:off x="1752600" y="1600200"/>
            <a:ext cx="184150" cy="3667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endParaRPr lang="zh-CN" altLang="zh-CN" dirty="0">
              <a:latin typeface="Tahoma" panose="020B0604030504040204" pitchFamily="34" charset="0"/>
            </a:endParaRPr>
          </a:p>
        </p:txBody>
      </p:sp>
      <p:sp>
        <p:nvSpPr>
          <p:cNvPr id="24579" name="WordArt 6"/>
          <p:cNvSpPr>
            <a:spLocks noTextEdit="1"/>
          </p:cNvSpPr>
          <p:nvPr/>
        </p:nvSpPr>
        <p:spPr>
          <a:xfrm>
            <a:off x="742950" y="1335088"/>
            <a:ext cx="1866900" cy="6381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769"/>
              </a:avLst>
            </a:prstTxWarp>
            <a:normAutofit/>
            <a:scene3d>
              <a:camera prst="legacyPerspectiveFront">
                <a:rot lat="20520000" lon="1080000" rev="0"/>
              </a:camera>
              <a:lightRig rig="legacyHarsh2" dir="b"/>
            </a:scene3d>
            <a:sp3d extrusionH="430200" prstMaterial="legacyMatte">
              <a:extrusionClr>
                <a:srgbClr val="FF6600"/>
              </a:extrusionClr>
            </a:sp3d>
          </a:bodyPr>
          <a:p>
            <a:pPr algn="ctr" eaLnBrk="0" hangingPunct="0"/>
            <a:r>
              <a:rPr lang="zh-CN" altLang="en-US" sz="3600" normalizeH="1">
                <a:gradFill rotWithShape="1">
                  <a:gsLst>
                    <a:gs pos="0">
                      <a:srgbClr val="FFE701"/>
                    </a:gs>
                    <a:gs pos="100000">
                      <a:srgbClr val="FE3E02"/>
                    </a:gs>
                  </a:gsLst>
                  <a:lin ang="5400000" scaled="1"/>
                  <a:tileRect/>
                </a:gradFill>
                <a:latin typeface="宋体" panose="02010600030101010101" pitchFamily="2" charset="-122"/>
                <a:ea typeface="宋体" panose="02010600030101010101" pitchFamily="2" charset="-122"/>
              </a:rPr>
              <a:t>思考</a:t>
            </a:r>
            <a:endParaRPr lang="zh-CN" altLang="en-US" sz="3600" normalizeH="1">
              <a:gradFill rotWithShape="1">
                <a:gsLst>
                  <a:gs pos="0">
                    <a:srgbClr val="FFE701"/>
                  </a:gs>
                  <a:gs pos="100000">
                    <a:srgbClr val="FE3E02"/>
                  </a:gs>
                </a:gsLst>
                <a:lin ang="5400000" scaled="1"/>
                <a:tileRect/>
              </a:gra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4580" name="Text Box 7"/>
          <p:cNvSpPr txBox="1"/>
          <p:nvPr/>
        </p:nvSpPr>
        <p:spPr>
          <a:xfrm>
            <a:off x="1200150" y="2368550"/>
            <a:ext cx="6529388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宋体" panose="02010600030101010101" pitchFamily="2" charset="-122"/>
              </a:rPr>
              <a:t>武则天的主要政绩有哪些？</a:t>
            </a:r>
            <a:endParaRPr lang="zh-CN" altLang="en-US" sz="4000" b="1" dirty="0">
              <a:latin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92113" y="4238625"/>
            <a:ext cx="8675687" cy="701675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latin typeface="Tahoma" panose="020B0604030504040204" pitchFamily="34" charset="0"/>
                <a:ea typeface="隶书" pitchFamily="49" charset="-122"/>
                <a:sym typeface="Arial" panose="020B0604020202020204" pitchFamily="34" charset="0"/>
              </a:rPr>
              <a:t>2</a:t>
            </a:r>
            <a:r>
              <a:rPr lang="zh-CN" altLang="en-US" sz="4000" b="1" dirty="0">
                <a:latin typeface="Tahoma" panose="020B0604030504040204" pitchFamily="34" charset="0"/>
                <a:ea typeface="隶书" pitchFamily="49" charset="-122"/>
                <a:sym typeface="Arial" panose="020B0604020202020204" pitchFamily="34" charset="0"/>
              </a:rPr>
              <a:t>、减轻人民负担，重视发展农业生产</a:t>
            </a:r>
            <a:endParaRPr lang="zh-CN" altLang="en-US" sz="4000" b="1" dirty="0">
              <a:latin typeface="Tahoma" panose="020B0604030504040204" pitchFamily="34" charset="0"/>
              <a:ea typeface="隶书" pitchFamily="49" charset="-122"/>
              <a:sym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3700" y="3303588"/>
            <a:ext cx="5610225" cy="70326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en-US" altLang="zh-CN" sz="4000" b="1" dirty="0">
                <a:latin typeface="Tahoma" panose="020B0604030504040204" pitchFamily="34" charset="0"/>
                <a:ea typeface="隶书" pitchFamily="49" charset="-122"/>
                <a:sym typeface="Arial" panose="020B0604020202020204" pitchFamily="34" charset="0"/>
              </a:rPr>
              <a:t>1</a:t>
            </a:r>
            <a:r>
              <a:rPr lang="zh-CN" altLang="en-US" sz="4000" b="1" dirty="0">
                <a:latin typeface="Tahoma" panose="020B0604030504040204" pitchFamily="34" charset="0"/>
                <a:ea typeface="隶书" pitchFamily="49" charset="-122"/>
                <a:sym typeface="Arial" panose="020B0604020202020204" pitchFamily="34" charset="0"/>
              </a:rPr>
              <a:t>、发展科举，选拔人才</a:t>
            </a:r>
            <a:endParaRPr lang="zh-CN" altLang="en-US" sz="4000" b="1" dirty="0">
              <a:latin typeface="Tahoma" panose="020B0604030504040204" pitchFamily="34" charset="0"/>
              <a:ea typeface="隶书" pitchFamily="49" charset="-122"/>
              <a:sym typeface="Arial" panose="020B060402020202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0350" y="5114925"/>
            <a:ext cx="7826375" cy="70326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latin typeface="Tahoma" panose="020B0604030504040204" pitchFamily="34" charset="0"/>
                <a:ea typeface="隶书" pitchFamily="49" charset="-122"/>
                <a:sym typeface="Arial" panose="020B0604020202020204" pitchFamily="34" charset="0"/>
              </a:rPr>
              <a:t>３、为后来</a:t>
            </a:r>
            <a:r>
              <a:rPr lang="en-US" altLang="zh-CN" sz="4000" b="1" dirty="0">
                <a:latin typeface="Tahoma" panose="020B0604030504040204" pitchFamily="34" charset="0"/>
                <a:ea typeface="隶书" pitchFamily="49" charset="-122"/>
                <a:sym typeface="Arial" panose="020B0604020202020204" pitchFamily="34" charset="0"/>
              </a:rPr>
              <a:t>“</a:t>
            </a:r>
            <a:r>
              <a:rPr lang="zh-CN" altLang="en-US" sz="4000" b="1" dirty="0">
                <a:latin typeface="Tahoma" panose="020B0604030504040204" pitchFamily="34" charset="0"/>
                <a:ea typeface="隶书" pitchFamily="49" charset="-122"/>
                <a:sym typeface="Arial" panose="020B0604020202020204" pitchFamily="34" charset="0"/>
              </a:rPr>
              <a:t>开元盛世</a:t>
            </a:r>
            <a:r>
              <a:rPr lang="en-US" altLang="zh-CN" sz="4000" b="1" dirty="0">
                <a:latin typeface="Tahoma" panose="020B0604030504040204" pitchFamily="34" charset="0"/>
                <a:ea typeface="隶书" pitchFamily="49" charset="-122"/>
                <a:sym typeface="Arial" panose="020B0604020202020204" pitchFamily="34" charset="0"/>
              </a:rPr>
              <a:t>”</a:t>
            </a:r>
            <a:r>
              <a:rPr lang="zh-CN" altLang="en-US" sz="4000" b="1" dirty="0">
                <a:latin typeface="Tahoma" panose="020B0604030504040204" pitchFamily="34" charset="0"/>
                <a:ea typeface="隶书" pitchFamily="49" charset="-122"/>
                <a:sym typeface="Arial" panose="020B0604020202020204" pitchFamily="34" charset="0"/>
              </a:rPr>
              <a:t>奠定了基础</a:t>
            </a:r>
            <a:endParaRPr lang="zh-CN" altLang="en-US" sz="4000" b="1" dirty="0">
              <a:latin typeface="Tahoma" panose="020B0604030504040204" pitchFamily="34" charset="0"/>
              <a:ea typeface="隶书" pitchFamily="49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2" name="文本框 99"/>
          <p:cNvSpPr txBox="1"/>
          <p:nvPr/>
        </p:nvSpPr>
        <p:spPr>
          <a:xfrm>
            <a:off x="250825" y="549275"/>
            <a:ext cx="3286125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华文彩云" pitchFamily="2" charset="-122"/>
                <a:ea typeface="华文彩云" pitchFamily="2" charset="-122"/>
              </a:rPr>
              <a:t>三：开元盛世</a:t>
            </a:r>
            <a:endParaRPr lang="zh-CN" altLang="en-US" sz="3600" b="1" dirty="0">
              <a:solidFill>
                <a:srgbClr val="0000FF"/>
              </a:solidFill>
              <a:latin typeface="华文彩云" pitchFamily="2" charset="-122"/>
              <a:ea typeface="华文彩云" pitchFamily="2" charset="-122"/>
            </a:endParaRPr>
          </a:p>
        </p:txBody>
      </p:sp>
      <p:pic>
        <p:nvPicPr>
          <p:cNvPr id="25603" name="Picture 2" descr="唐太宗李世民像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828675" y="1196975"/>
            <a:ext cx="2108200" cy="4070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4" name="Picture 3" descr="武则天像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4175" y="1196975"/>
            <a:ext cx="2873375" cy="40417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5605" name="Picture 4" descr="唐玄宗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075" y="1196975"/>
            <a:ext cx="2728913" cy="40782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7349" name="Text Box 5"/>
          <p:cNvSpPr txBox="1"/>
          <p:nvPr/>
        </p:nvSpPr>
        <p:spPr>
          <a:xfrm>
            <a:off x="882650" y="5356225"/>
            <a:ext cx="125095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唐太宗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57350" name="Text Box 6"/>
          <p:cNvSpPr txBox="1"/>
          <p:nvPr/>
        </p:nvSpPr>
        <p:spPr>
          <a:xfrm>
            <a:off x="4159250" y="5418138"/>
            <a:ext cx="1250950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武则天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57351" name="Text Box 7"/>
          <p:cNvSpPr txBox="1"/>
          <p:nvPr/>
        </p:nvSpPr>
        <p:spPr>
          <a:xfrm>
            <a:off x="7131050" y="5418138"/>
            <a:ext cx="1250950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dirty="0">
                <a:latin typeface="Times New Roman" panose="02020603050405020304" pitchFamily="18" charset="0"/>
                <a:ea typeface="黑体" panose="02010609060101010101" pitchFamily="49" charset="-122"/>
              </a:rPr>
              <a:t>唐玄宗</a:t>
            </a:r>
            <a:endParaRPr lang="zh-CN" altLang="en-US" sz="2800" dirty="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57352" name="Text Box 8"/>
          <p:cNvSpPr txBox="1"/>
          <p:nvPr/>
        </p:nvSpPr>
        <p:spPr>
          <a:xfrm>
            <a:off x="755650" y="5948363"/>
            <a:ext cx="1606550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dirty="0">
                <a:solidFill>
                  <a:srgbClr val="6666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贞观之治</a:t>
            </a:r>
            <a:endParaRPr lang="zh-CN" altLang="en-US" sz="2800" dirty="0">
              <a:solidFill>
                <a:srgbClr val="666699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57353" name="Text Box 9"/>
          <p:cNvSpPr txBox="1"/>
          <p:nvPr/>
        </p:nvSpPr>
        <p:spPr>
          <a:xfrm>
            <a:off x="2994025" y="5880100"/>
            <a:ext cx="3384550" cy="519113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dirty="0">
                <a:solidFill>
                  <a:srgbClr val="6666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政启开元，治宏贞观</a:t>
            </a:r>
            <a:endParaRPr lang="zh-CN" altLang="en-US" sz="2800" dirty="0">
              <a:solidFill>
                <a:srgbClr val="666699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57354" name="Text Box 10"/>
          <p:cNvSpPr txBox="1"/>
          <p:nvPr/>
        </p:nvSpPr>
        <p:spPr>
          <a:xfrm>
            <a:off x="6934200" y="6027738"/>
            <a:ext cx="1606550" cy="519112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2800" dirty="0">
                <a:solidFill>
                  <a:srgbClr val="666699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开元盛世</a:t>
            </a:r>
            <a:endParaRPr lang="zh-CN" altLang="en-US" sz="2800" dirty="0">
              <a:solidFill>
                <a:srgbClr val="666699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73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73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7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7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7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6" dur="500"/>
                                        <p:tgtEl>
                                          <p:spTgt spid="573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9" grpId="0"/>
      <p:bldP spid="57350" grpId="0"/>
      <p:bldP spid="57351" grpId="0"/>
      <p:bldP spid="57352" grpId="0"/>
      <p:bldP spid="57353" grpId="0"/>
      <p:bldP spid="5735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4" name="文本框 4103"/>
          <p:cNvSpPr txBox="1"/>
          <p:nvPr/>
        </p:nvSpPr>
        <p:spPr>
          <a:xfrm>
            <a:off x="142875" y="0"/>
            <a:ext cx="1295400" cy="400050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>
            <a:spAutoFit/>
          </a:bodyPr>
          <a:p>
            <a:r>
              <a:rPr lang="zh-CN" altLang="en-US" sz="2000" b="1" dirty="0">
                <a:solidFill>
                  <a:srgbClr val="006666"/>
                </a:solidFill>
                <a:latin typeface="Arial" panose="020B0604020202020204" pitchFamily="34" charset="0"/>
                <a:ea typeface="方正姚体" pitchFamily="2" charset="-122"/>
              </a:rPr>
              <a:t>导入新课</a:t>
            </a:r>
            <a:endParaRPr lang="zh-CN" altLang="en-US" sz="2000" b="1" dirty="0">
              <a:solidFill>
                <a:srgbClr val="006666"/>
              </a:solidFill>
              <a:latin typeface="Arial" panose="020B0604020202020204" pitchFamily="34" charset="0"/>
              <a:ea typeface="方正姚体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651125" y="4489450"/>
            <a:ext cx="3851275" cy="5778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FF0000"/>
                </a:solidFill>
                <a:latin typeface="华文隶书" pitchFamily="2" charset="-122"/>
                <a:ea typeface="华文隶书" pitchFamily="2" charset="-122"/>
              </a:rPr>
              <a:t>《虢国夫人游春图》</a:t>
            </a:r>
            <a:endParaRPr lang="zh-CN" altLang="en-US" sz="3200" dirty="0">
              <a:solidFill>
                <a:srgbClr val="FF0000"/>
              </a:solidFill>
              <a:latin typeface="华文隶书" pitchFamily="2" charset="-122"/>
              <a:ea typeface="华文隶书" pitchFamily="2" charset="-122"/>
            </a:endParaRPr>
          </a:p>
        </p:txBody>
      </p:sp>
      <p:pic>
        <p:nvPicPr>
          <p:cNvPr id="8196" name="图片 2" descr="20141118043643369901_7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004888" y="506413"/>
            <a:ext cx="7145337" cy="4000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311150" y="4999038"/>
            <a:ext cx="8715375" cy="1371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2800" b="1" dirty="0">
                <a:solidFill>
                  <a:srgbClr val="00B0F0"/>
                </a:solidFill>
                <a:latin typeface="Arial" panose="020B0604020202020204" pitchFamily="34" charset="0"/>
              </a:rPr>
              <a:t>《虢国夫人游春图》的价值，不仅在于它的高超技巧，以及它对真实历史人物和真实风俗图景的生动描绘，更在于它从特定角度显示了一个伟大时代的风貌。</a:t>
            </a:r>
            <a:endParaRPr lang="zh-CN" altLang="en-US" sz="2800" b="1" dirty="0">
              <a:solidFill>
                <a:srgbClr val="00B0F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 descr="唐玄宗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188" y="1627188"/>
            <a:ext cx="3009900" cy="3657600"/>
          </a:xfrm>
          <a:prstGeom prst="rect">
            <a:avLst/>
          </a:prstGeom>
          <a:noFill/>
          <a:ln w="76200" cap="flat" cmpd="tri">
            <a:solidFill>
              <a:srgbClr val="006699"/>
            </a:solidFill>
            <a:prstDash val="solid"/>
            <a:miter/>
            <a:headEnd type="none" w="med" len="med"/>
            <a:tailEnd type="none" w="med" len="med"/>
          </a:ln>
        </p:spPr>
      </p:pic>
      <p:sp>
        <p:nvSpPr>
          <p:cNvPr id="12292" name="Text Box 4"/>
          <p:cNvSpPr txBox="1"/>
          <p:nvPr/>
        </p:nvSpPr>
        <p:spPr>
          <a:xfrm>
            <a:off x="3779838" y="1501775"/>
            <a:ext cx="5076825" cy="3944938"/>
          </a:xfrm>
          <a:prstGeom prst="rect">
            <a:avLst/>
          </a:prstGeom>
          <a:solidFill>
            <a:srgbClr val="FFFFFF">
              <a:alpha val="50195"/>
            </a:srgbClr>
          </a:solidFill>
          <a:ln w="9525" cap="flat" cmpd="sng">
            <a:solidFill>
              <a:srgbClr val="006699"/>
            </a:solidFill>
            <a:prstDash val="solid"/>
            <a:miter/>
            <a:headEnd type="none" w="med" len="med"/>
            <a:tailEnd type="none" w="med" len="med"/>
          </a:ln>
        </p:spPr>
        <p:txBody>
          <a:bodyPr>
            <a:spAutoFit/>
          </a:bodyPr>
          <a:p>
            <a:pPr algn="ctr"/>
            <a:r>
              <a:rPr lang="zh-CN" altLang="en-US" sz="4000" b="1" dirty="0">
                <a:solidFill>
                  <a:srgbClr val="FF3300"/>
                </a:solidFill>
                <a:latin typeface="华文新魏" pitchFamily="2" charset="-122"/>
                <a:ea typeface="华文新魏" pitchFamily="2" charset="-122"/>
              </a:rPr>
              <a:t>唐玄宗</a:t>
            </a:r>
            <a:endParaRPr lang="zh-CN" altLang="en-US" sz="4000" b="1" dirty="0">
              <a:solidFill>
                <a:srgbClr val="FF3300"/>
              </a:solidFill>
              <a:latin typeface="华文新魏" pitchFamily="2" charset="-122"/>
              <a:ea typeface="华文新魏" pitchFamily="2" charset="-122"/>
            </a:endParaRPr>
          </a:p>
          <a:p>
            <a:pPr algn="ctr"/>
            <a:r>
              <a:rPr lang="zh-CN" altLang="en-US" sz="3200" b="1" dirty="0">
                <a:solidFill>
                  <a:srgbClr val="006699"/>
                </a:solidFill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3200" b="1" dirty="0">
                <a:solidFill>
                  <a:srgbClr val="006699"/>
                </a:solidFill>
                <a:latin typeface="华文新魏" pitchFamily="2" charset="-122"/>
                <a:ea typeface="华文新魏" pitchFamily="2" charset="-122"/>
              </a:rPr>
              <a:t>685</a:t>
            </a:r>
            <a:r>
              <a:rPr lang="zh-CN" altLang="en-US" sz="3200" b="1" dirty="0">
                <a:solidFill>
                  <a:srgbClr val="006699"/>
                </a:solidFill>
                <a:latin typeface="华文新魏" pitchFamily="2" charset="-122"/>
                <a:ea typeface="华文新魏" pitchFamily="2" charset="-122"/>
              </a:rPr>
              <a:t>～</a:t>
            </a:r>
            <a:r>
              <a:rPr lang="en-US" altLang="zh-CN" sz="3200" b="1" dirty="0">
                <a:solidFill>
                  <a:srgbClr val="006699"/>
                </a:solidFill>
                <a:latin typeface="华文新魏" pitchFamily="2" charset="-122"/>
                <a:ea typeface="华文新魏" pitchFamily="2" charset="-122"/>
              </a:rPr>
              <a:t>762</a:t>
            </a:r>
            <a:r>
              <a:rPr lang="en-US" altLang="zh-CN" sz="3200" b="1" dirty="0">
                <a:solidFill>
                  <a:srgbClr val="008040"/>
                </a:solidFill>
                <a:latin typeface="华文新魏" pitchFamily="2" charset="-122"/>
                <a:ea typeface="华文新魏" pitchFamily="2" charset="-122"/>
              </a:rPr>
              <a:t> </a:t>
            </a:r>
            <a:r>
              <a:rPr lang="zh-CN" altLang="en-US" sz="3200" b="1" dirty="0">
                <a:solidFill>
                  <a:srgbClr val="006699"/>
                </a:solidFill>
                <a:latin typeface="华文新魏" pitchFamily="2" charset="-122"/>
                <a:ea typeface="华文新魏" pitchFamily="2" charset="-122"/>
              </a:rPr>
              <a:t>年）</a:t>
            </a:r>
            <a:endParaRPr lang="zh-CN" altLang="en-US" sz="3200" b="1" dirty="0">
              <a:solidFill>
                <a:srgbClr val="006699"/>
              </a:solidFill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3600" b="1" dirty="0">
                <a:solidFill>
                  <a:srgbClr val="006699"/>
                </a:solidFill>
                <a:latin typeface="华文新魏" pitchFamily="2" charset="-122"/>
                <a:ea typeface="华文新魏" pitchFamily="2" charset="-122"/>
              </a:rPr>
              <a:t>    唐玄宗名李隆基，</a:t>
            </a:r>
            <a:endParaRPr lang="zh-CN" altLang="en-US" sz="3600" b="1" dirty="0">
              <a:solidFill>
                <a:srgbClr val="006699"/>
              </a:solidFill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3600" b="1" dirty="0">
                <a:solidFill>
                  <a:srgbClr val="006699"/>
                </a:solidFill>
                <a:latin typeface="华文新魏" pitchFamily="2" charset="-122"/>
                <a:ea typeface="华文新魏" pitchFamily="2" charset="-122"/>
              </a:rPr>
              <a:t>    又称唐明皇，</a:t>
            </a:r>
            <a:endParaRPr lang="zh-CN" altLang="en-US" sz="3600" b="1" dirty="0">
              <a:solidFill>
                <a:srgbClr val="006699"/>
              </a:solidFill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3200" b="1" dirty="0">
                <a:solidFill>
                  <a:srgbClr val="006699"/>
                </a:solidFill>
                <a:latin typeface="华文新魏" pitchFamily="2" charset="-122"/>
                <a:ea typeface="华文新魏" pitchFamily="2" charset="-122"/>
              </a:rPr>
              <a:t>     </a:t>
            </a:r>
            <a:r>
              <a:rPr lang="en-US" altLang="zh-CN" sz="3200" b="1" dirty="0">
                <a:solidFill>
                  <a:srgbClr val="006699"/>
                </a:solidFill>
                <a:latin typeface="华文新魏" pitchFamily="2" charset="-122"/>
                <a:ea typeface="华文新魏" pitchFamily="2" charset="-122"/>
              </a:rPr>
              <a:t>712 </a:t>
            </a:r>
            <a:r>
              <a:rPr lang="zh-CN" altLang="en-US" sz="3200" b="1" dirty="0">
                <a:solidFill>
                  <a:srgbClr val="006699"/>
                </a:solidFill>
                <a:latin typeface="华文新魏" pitchFamily="2" charset="-122"/>
                <a:ea typeface="华文新魏" pitchFamily="2" charset="-122"/>
              </a:rPr>
              <a:t>～ </a:t>
            </a:r>
            <a:r>
              <a:rPr lang="en-US" altLang="zh-CN" sz="3200" b="1" dirty="0">
                <a:solidFill>
                  <a:srgbClr val="006699"/>
                </a:solidFill>
                <a:latin typeface="华文新魏" pitchFamily="2" charset="-122"/>
                <a:ea typeface="华文新魏" pitchFamily="2" charset="-122"/>
              </a:rPr>
              <a:t>756</a:t>
            </a:r>
            <a:r>
              <a:rPr lang="zh-CN" altLang="en-US" sz="3600" b="1" dirty="0">
                <a:solidFill>
                  <a:srgbClr val="006699"/>
                </a:solidFill>
                <a:latin typeface="华文新魏" pitchFamily="2" charset="-122"/>
                <a:ea typeface="华文新魏" pitchFamily="2" charset="-122"/>
              </a:rPr>
              <a:t>年在位。</a:t>
            </a:r>
            <a:endParaRPr lang="zh-CN" altLang="en-US" sz="3600" b="1" dirty="0">
              <a:solidFill>
                <a:srgbClr val="006699"/>
              </a:solidFill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3600" b="1" dirty="0">
                <a:solidFill>
                  <a:srgbClr val="006699"/>
                </a:solidFill>
                <a:latin typeface="华文新魏" pitchFamily="2" charset="-122"/>
                <a:ea typeface="华文新魏" pitchFamily="2" charset="-122"/>
              </a:rPr>
              <a:t>    他统治前期年号</a:t>
            </a:r>
            <a:r>
              <a:rPr lang="en-US" altLang="zh-CN" sz="3600" b="1" dirty="0">
                <a:solidFill>
                  <a:srgbClr val="006699"/>
                </a:solidFill>
                <a:latin typeface="华文新魏" pitchFamily="2" charset="-122"/>
                <a:ea typeface="华文新魏" pitchFamily="2" charset="-122"/>
              </a:rPr>
              <a:t>:</a:t>
            </a:r>
            <a:r>
              <a:rPr lang="zh-CN" altLang="en-US" sz="3600" b="1" dirty="0">
                <a:solidFill>
                  <a:srgbClr val="006699"/>
                </a:solidFill>
                <a:latin typeface="华文新魏" pitchFamily="2" charset="-122"/>
                <a:ea typeface="华文新魏" pitchFamily="2" charset="-122"/>
              </a:rPr>
              <a:t>开元</a:t>
            </a:r>
            <a:endParaRPr lang="zh-CN" altLang="en-US" sz="3600" b="1" dirty="0">
              <a:solidFill>
                <a:srgbClr val="006699"/>
              </a:solidFill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en-US" sz="3600" b="1" dirty="0">
                <a:solidFill>
                  <a:srgbClr val="006699"/>
                </a:solidFill>
                <a:latin typeface="华文新魏" pitchFamily="2" charset="-122"/>
                <a:ea typeface="华文新魏" pitchFamily="2" charset="-122"/>
              </a:rPr>
              <a:t>                后期年号</a:t>
            </a:r>
            <a:r>
              <a:rPr lang="en-US" altLang="zh-CN" sz="3600" b="1" dirty="0">
                <a:solidFill>
                  <a:srgbClr val="006699"/>
                </a:solidFill>
                <a:latin typeface="华文新魏" pitchFamily="2" charset="-122"/>
                <a:ea typeface="华文新魏" pitchFamily="2" charset="-122"/>
              </a:rPr>
              <a:t>:</a:t>
            </a:r>
            <a:r>
              <a:rPr lang="zh-CN" altLang="en-US" sz="3600" b="1" dirty="0">
                <a:solidFill>
                  <a:srgbClr val="006699"/>
                </a:solidFill>
                <a:latin typeface="华文新魏" pitchFamily="2" charset="-122"/>
                <a:ea typeface="华文新魏" pitchFamily="2" charset="-122"/>
              </a:rPr>
              <a:t>天宝</a:t>
            </a:r>
            <a:endParaRPr lang="zh-CN" altLang="en-US" sz="3600" b="1" dirty="0">
              <a:solidFill>
                <a:srgbClr val="006699"/>
              </a:solidFill>
              <a:latin typeface="华文新魏" pitchFamily="2" charset="-122"/>
              <a:ea typeface="华文新魏" pitchFamily="2" charset="-122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7650" name="文本框 3"/>
          <p:cNvSpPr txBox="1"/>
          <p:nvPr/>
        </p:nvSpPr>
        <p:spPr>
          <a:xfrm>
            <a:off x="309563" y="942975"/>
            <a:ext cx="3598862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latin typeface="华文隶书" pitchFamily="2" charset="-122"/>
                <a:ea typeface="华文隶书" pitchFamily="2" charset="-122"/>
              </a:rPr>
              <a:t>1.</a:t>
            </a:r>
            <a:r>
              <a:rPr lang="zh-CN" altLang="en-US" sz="3200" dirty="0">
                <a:latin typeface="华文隶书" pitchFamily="2" charset="-122"/>
                <a:ea typeface="华文隶书" pitchFamily="2" charset="-122"/>
              </a:rPr>
              <a:t>读史料：</a:t>
            </a:r>
            <a:endParaRPr lang="zh-CN" altLang="en-US" sz="3200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27651" name="文本框 4"/>
          <p:cNvSpPr txBox="1"/>
          <p:nvPr/>
        </p:nvSpPr>
        <p:spPr>
          <a:xfrm>
            <a:off x="241300" y="1436688"/>
            <a:ext cx="8782050" cy="48466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dirty="0">
                <a:latin typeface="Arial" panose="020B0604020202020204" pitchFamily="34" charset="0"/>
              </a:rPr>
              <a:t>       </a:t>
            </a:r>
            <a:r>
              <a:rPr lang="zh-CN" altLang="en-US" sz="2600" dirty="0">
                <a:latin typeface="Arial" panose="020B0604020202020204" pitchFamily="34" charset="0"/>
              </a:rPr>
              <a:t>材料一：</a:t>
            </a:r>
            <a:r>
              <a:rPr lang="zh-CN" altLang="en-US" sz="2600" dirty="0">
                <a:solidFill>
                  <a:srgbClr val="0070C0"/>
                </a:solidFill>
                <a:latin typeface="Arial" panose="020B0604020202020204" pitchFamily="34" charset="0"/>
              </a:rPr>
              <a:t>至（开元）十三年封泰山，米斗至十三文，青齐谷斗至五文。自后天下无贵物，两京米斗不至二十文，面三十二文，绢一匹二百一十文。东至宋（今河南商丘南）汴（今河南开封），西至岐州（今陕西凤翔），夹路列店肆待客，酒馔丰溢。每店皆有驴赁客乘，倏忽数十里，谓之驿驴。南诣荆襄（今湖北江陵﹑襄樊），北至太原﹑范阳（今北京），西至蜀川（今四川成都）﹑凉府（即凉州，今甘肃武威），皆有店肆，以供商旅，远适数千里，不持寸刃。”可见当时粮食布帛产量丰富，物价低廉，商业繁茂，道路畅通，行旅安全。到开元二十年，全国有民户七百八十六万一千二百三十六（最多时逾千万），人口四千五百四十三万一千二百六十五，比之唐初户口增加一倍半以上。</a:t>
            </a:r>
            <a:r>
              <a:rPr lang="zh-CN" altLang="en-US" sz="2600" dirty="0">
                <a:latin typeface="Arial" panose="020B0604020202020204" pitchFamily="34" charset="0"/>
              </a:rPr>
              <a:t> </a:t>
            </a:r>
            <a:endParaRPr lang="zh-CN" altLang="en-US" sz="26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674" name="文本框 5"/>
          <p:cNvSpPr txBox="1"/>
          <p:nvPr/>
        </p:nvSpPr>
        <p:spPr>
          <a:xfrm>
            <a:off x="80963" y="1563688"/>
            <a:ext cx="8783637" cy="2865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2400" dirty="0">
                <a:latin typeface="Arial" panose="020B0604020202020204" pitchFamily="34" charset="0"/>
              </a:rPr>
              <a:t>       </a:t>
            </a:r>
            <a:r>
              <a:rPr lang="zh-CN" altLang="en-US" sz="2600" dirty="0">
                <a:latin typeface="Arial" panose="020B0604020202020204" pitchFamily="34" charset="0"/>
              </a:rPr>
              <a:t>材料二：</a:t>
            </a:r>
            <a:r>
              <a:rPr lang="zh-CN" altLang="en-US" sz="2600" dirty="0">
                <a:solidFill>
                  <a:srgbClr val="0070C0"/>
                </a:solidFill>
                <a:latin typeface="Arial" panose="020B0604020202020204" pitchFamily="34" charset="0"/>
              </a:rPr>
              <a:t>唐玄宗时期全国耕地面积6.6亿亩。唐朝的版图，比之于汉代，有新的拓展；大运河把黄河流域与长江流域更密切地联系在一起，促进了全国经济的增长。史称：“开元、天宝之际，耕者益力，高山绝壑，耒耜亦满”。根据现有史料推算，当时全国实际耕地面积约八百五十万顷，折合今亩达6.6亿亩（当下的中国为18亿亩），人均占有达9亩多。远远超过中国今日的平均数（1.4亩）。</a:t>
            </a:r>
            <a:r>
              <a:rPr lang="zh-CN" altLang="en-US" sz="2600" dirty="0">
                <a:latin typeface="Arial" panose="020B0604020202020204" pitchFamily="34" charset="0"/>
              </a:rPr>
              <a:t> </a:t>
            </a:r>
            <a:endParaRPr lang="zh-CN" altLang="en-US" sz="2600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 thruBlk="1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文本框 1"/>
          <p:cNvSpPr txBox="1"/>
          <p:nvPr/>
        </p:nvSpPr>
        <p:spPr>
          <a:xfrm>
            <a:off x="309563" y="657225"/>
            <a:ext cx="6038850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latin typeface="华文隶书" pitchFamily="2" charset="-122"/>
                <a:ea typeface="华文隶书" pitchFamily="2" charset="-122"/>
              </a:rPr>
              <a:t>2.</a:t>
            </a:r>
            <a:r>
              <a:rPr lang="zh-CN" altLang="en-US" sz="3200" dirty="0">
                <a:latin typeface="华文隶书" pitchFamily="2" charset="-122"/>
                <a:ea typeface="华文隶书" pitchFamily="2" charset="-122"/>
              </a:rPr>
              <a:t>根据材料讨论开元盛世的表现</a:t>
            </a:r>
            <a:endParaRPr lang="zh-CN" altLang="en-US" sz="3200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30200" y="2752725"/>
            <a:ext cx="2105025" cy="25288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0000FF"/>
                </a:solidFill>
                <a:latin typeface="宋体" panose="02010600030101010101" pitchFamily="2" charset="-122"/>
              </a:rPr>
              <a:t>物美价廉；商业繁盛；人口增长；耕地面积扩大等。</a:t>
            </a:r>
            <a:endParaRPr lang="zh-CN" altLang="en-US" sz="3200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pic>
        <p:nvPicPr>
          <p:cNvPr id="3" name="图片 2" descr="c9a61e4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462213" y="1738313"/>
            <a:ext cx="6616700" cy="36322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文本框 4"/>
          <p:cNvSpPr txBox="1"/>
          <p:nvPr/>
        </p:nvSpPr>
        <p:spPr>
          <a:xfrm>
            <a:off x="4933950" y="5480050"/>
            <a:ext cx="2566988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盛唐的景象</a:t>
            </a:r>
            <a:endParaRPr lang="zh-CN" altLang="en-US" sz="3600" dirty="0">
              <a:solidFill>
                <a:srgbClr val="FF0000"/>
              </a:solidFill>
              <a:latin typeface="华文楷体" pitchFamily="2" charset="-122"/>
              <a:ea typeface="华文楷体" pitchFamily="2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  <p:bldP spid="4" grpId="0"/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3553" name="文本框 1"/>
          <p:cNvSpPr txBox="1"/>
          <p:nvPr/>
        </p:nvSpPr>
        <p:spPr>
          <a:xfrm>
            <a:off x="309563" y="657225"/>
            <a:ext cx="6038850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dirty="0">
                <a:latin typeface="华文隶书" pitchFamily="2" charset="-122"/>
                <a:ea typeface="华文隶书" pitchFamily="2" charset="-122"/>
              </a:rPr>
              <a:t>3.</a:t>
            </a:r>
            <a:r>
              <a:rPr lang="zh-CN" altLang="en-US" sz="3200" dirty="0">
                <a:latin typeface="华文隶书" pitchFamily="2" charset="-122"/>
                <a:ea typeface="华文隶书" pitchFamily="2" charset="-122"/>
              </a:rPr>
              <a:t>学生分组讨论唐玄宗采取了那些政策措施？</a:t>
            </a:r>
            <a:endParaRPr lang="zh-CN" altLang="en-US" sz="3200" dirty="0">
              <a:latin typeface="华文隶书" pitchFamily="2" charset="-122"/>
              <a:ea typeface="华文隶书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09563" y="1973263"/>
            <a:ext cx="3789362" cy="15541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0000FF"/>
                </a:solidFill>
                <a:latin typeface="宋体" panose="02010600030101010101" pitchFamily="2" charset="-122"/>
              </a:rPr>
              <a:t>（1）主要措施：稳定政局，励精图治，重用贤能。</a:t>
            </a:r>
            <a:endParaRPr lang="zh-CN" altLang="en-US" sz="3200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668963" y="5756275"/>
            <a:ext cx="1824037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华文隶书" pitchFamily="2" charset="-122"/>
                <a:ea typeface="华文隶书" pitchFamily="2" charset="-122"/>
              </a:rPr>
              <a:t>唐三彩</a:t>
            </a:r>
            <a:endParaRPr lang="zh-CN" altLang="en-US" sz="3200" dirty="0">
              <a:latin typeface="华文隶书" pitchFamily="2" charset="-122"/>
              <a:ea typeface="华文隶书" pitchFamily="2" charset="-122"/>
            </a:endParaRPr>
          </a:p>
        </p:txBody>
      </p:sp>
      <p:pic>
        <p:nvPicPr>
          <p:cNvPr id="3" name="图片 2" descr="1347383_201403192327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614863" y="1101725"/>
            <a:ext cx="3052762" cy="46545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  <p:bldP spid="4" grpId="0"/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801688" y="839788"/>
            <a:ext cx="6986587" cy="2043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0000FF"/>
                </a:solidFill>
                <a:latin typeface="宋体" panose="02010600030101010101" pitchFamily="2" charset="-122"/>
              </a:rPr>
              <a:t>（2）具体措施：</a:t>
            </a:r>
            <a:endParaRPr lang="zh-CN" altLang="en-US" sz="3200" dirty="0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r>
              <a:rPr lang="zh-CN" altLang="en-US" sz="3200" dirty="0">
                <a:solidFill>
                  <a:srgbClr val="0000FF"/>
                </a:solidFill>
                <a:latin typeface="宋体" panose="02010600030101010101" pitchFamily="2" charset="-122"/>
              </a:rPr>
              <a:t>②政治方面。整顿吏治，裁减冗员。</a:t>
            </a:r>
            <a:endParaRPr lang="zh-CN" altLang="en-US" sz="3200" dirty="0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r>
              <a:rPr lang="zh-CN" altLang="en-US" sz="3200" dirty="0">
                <a:solidFill>
                  <a:srgbClr val="0000FF"/>
                </a:solidFill>
                <a:latin typeface="宋体" panose="02010600030101010101" pitchFamily="2" charset="-122"/>
              </a:rPr>
              <a:t>③经济方面。发展经济，改革税制。</a:t>
            </a:r>
            <a:endParaRPr lang="zh-CN" altLang="en-US" sz="3200" dirty="0">
              <a:solidFill>
                <a:srgbClr val="0000FF"/>
              </a:solidFill>
              <a:latin typeface="宋体" panose="02010600030101010101" pitchFamily="2" charset="-122"/>
            </a:endParaRPr>
          </a:p>
          <a:p>
            <a:r>
              <a:rPr lang="zh-CN" altLang="en-US" sz="3200" dirty="0">
                <a:solidFill>
                  <a:srgbClr val="0000FF"/>
                </a:solidFill>
                <a:latin typeface="宋体" panose="02010600030101010101" pitchFamily="2" charset="-122"/>
              </a:rPr>
              <a:t>④文化方面。注重文教， 编修经籍。</a:t>
            </a:r>
            <a:endParaRPr lang="zh-CN" altLang="en-US" sz="3200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pic>
        <p:nvPicPr>
          <p:cNvPr id="31747" name="图片 1" descr="0ff41bd5ad6eddc4e7a9a11d38dbb6fd5366338d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863725" y="2979738"/>
            <a:ext cx="5019675" cy="3335337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801688" y="839788"/>
            <a:ext cx="7348537" cy="204311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solidFill>
                  <a:srgbClr val="0000FF"/>
                </a:solidFill>
                <a:latin typeface="宋体" panose="02010600030101010101" pitchFamily="2" charset="-122"/>
              </a:rPr>
              <a:t>（</a:t>
            </a:r>
            <a:r>
              <a:rPr lang="en-US" altLang="en-US" sz="3200" dirty="0">
                <a:solidFill>
                  <a:srgbClr val="0000FF"/>
                </a:solidFill>
                <a:latin typeface="宋体" panose="02010600030101010101" pitchFamily="2" charset="-122"/>
              </a:rPr>
              <a:t>3</a:t>
            </a:r>
            <a:r>
              <a:rPr lang="zh-CN" altLang="en-US" sz="3200" dirty="0">
                <a:solidFill>
                  <a:srgbClr val="0000FF"/>
                </a:solidFill>
                <a:latin typeface="宋体" panose="02010600030101010101" pitchFamily="2" charset="-122"/>
              </a:rPr>
              <a:t>）结果：当时政治稳定，经济繁荣，国库充盈，民众生活安定，唐朝的国力达到前所未有的强大，进人了鼎盛时期，历史上称为“开元盛世”。</a:t>
            </a:r>
            <a:endParaRPr lang="zh-CN" altLang="en-US" sz="3200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pic>
        <p:nvPicPr>
          <p:cNvPr id="8" name="图片 7" descr="2303780_112155089_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2263" y="2982913"/>
            <a:ext cx="8778875" cy="27527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med"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3794" name="文本框 4103"/>
          <p:cNvSpPr txBox="1"/>
          <p:nvPr/>
        </p:nvSpPr>
        <p:spPr>
          <a:xfrm>
            <a:off x="142875" y="19050"/>
            <a:ext cx="1295400" cy="398463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>
            <a:spAutoFit/>
          </a:bodyPr>
          <a:p>
            <a:r>
              <a:rPr lang="zh-CN" altLang="zh-CN" sz="2000" b="1" dirty="0">
                <a:solidFill>
                  <a:srgbClr val="006666"/>
                </a:solidFill>
                <a:latin typeface="Arial" panose="020B0604020202020204" pitchFamily="34" charset="0"/>
                <a:ea typeface="方正姚体" pitchFamily="2" charset="-122"/>
              </a:rPr>
              <a:t>课堂小结</a:t>
            </a:r>
            <a:endParaRPr lang="zh-CN" altLang="zh-CN" sz="2000" b="1" dirty="0">
              <a:solidFill>
                <a:srgbClr val="006666"/>
              </a:solidFill>
              <a:latin typeface="Arial" panose="020B0604020202020204" pitchFamily="34" charset="0"/>
              <a:ea typeface="方正姚体" pitchFamily="2" charset="-122"/>
            </a:endParaRPr>
          </a:p>
        </p:txBody>
      </p:sp>
      <p:sp>
        <p:nvSpPr>
          <p:cNvPr id="22532" name="Text Box 4"/>
          <p:cNvSpPr txBox="1"/>
          <p:nvPr/>
        </p:nvSpPr>
        <p:spPr>
          <a:xfrm>
            <a:off x="152400" y="647700"/>
            <a:ext cx="552450" cy="49688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200" b="1" dirty="0">
                <a:latin typeface="Tahoma" panose="020B0604030504040204" pitchFamily="34" charset="0"/>
                <a:ea typeface="隶书" pitchFamily="49" charset="-122"/>
              </a:rPr>
              <a:t>从贞观之治到开元盛世</a:t>
            </a:r>
            <a:endParaRPr lang="zh-CN" altLang="en-US" sz="3200" b="1" dirty="0">
              <a:latin typeface="Tahoma" panose="020B0604030504040204" pitchFamily="34" charset="0"/>
              <a:ea typeface="隶书" pitchFamily="49" charset="-122"/>
            </a:endParaRPr>
          </a:p>
        </p:txBody>
      </p:sp>
      <p:sp>
        <p:nvSpPr>
          <p:cNvPr id="22534" name="Text Box 6"/>
          <p:cNvSpPr txBox="1"/>
          <p:nvPr/>
        </p:nvSpPr>
        <p:spPr>
          <a:xfrm>
            <a:off x="1419225" y="2159000"/>
            <a:ext cx="23622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ahoma" panose="020B0604030504040204" pitchFamily="34" charset="0"/>
                <a:ea typeface="隶书" pitchFamily="49" charset="-122"/>
              </a:rPr>
              <a:t>贞观之治</a:t>
            </a:r>
            <a:endParaRPr lang="zh-CN" altLang="en-US" sz="3600" b="1" dirty="0">
              <a:latin typeface="Tahoma" panose="020B0604030504040204" pitchFamily="34" charset="0"/>
              <a:ea typeface="隶书" pitchFamily="49" charset="-122"/>
            </a:endParaRPr>
          </a:p>
        </p:txBody>
      </p:sp>
      <p:sp>
        <p:nvSpPr>
          <p:cNvPr id="22537" name="Text Box 9"/>
          <p:cNvSpPr txBox="1"/>
          <p:nvPr/>
        </p:nvSpPr>
        <p:spPr>
          <a:xfrm>
            <a:off x="1114425" y="3225800"/>
            <a:ext cx="25908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ahoma" panose="020B0604030504040204" pitchFamily="34" charset="0"/>
                <a:ea typeface="隶书" pitchFamily="49" charset="-122"/>
              </a:rPr>
              <a:t>起因　内容</a:t>
            </a:r>
            <a:endParaRPr lang="zh-CN" altLang="en-US" sz="3600" b="1" dirty="0">
              <a:latin typeface="Tahoma" panose="020B0604030504040204" pitchFamily="34" charset="0"/>
              <a:ea typeface="隶书" pitchFamily="49" charset="-122"/>
            </a:endParaRPr>
          </a:p>
        </p:txBody>
      </p:sp>
      <p:sp>
        <p:nvSpPr>
          <p:cNvPr id="22538" name="Line 10"/>
          <p:cNvSpPr/>
          <p:nvPr/>
        </p:nvSpPr>
        <p:spPr>
          <a:xfrm>
            <a:off x="885825" y="2540000"/>
            <a:ext cx="609600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2539" name="Line 11"/>
          <p:cNvSpPr/>
          <p:nvPr/>
        </p:nvSpPr>
        <p:spPr>
          <a:xfrm>
            <a:off x="2333625" y="2782888"/>
            <a:ext cx="0" cy="60960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2540" name="Line 12"/>
          <p:cNvSpPr/>
          <p:nvPr/>
        </p:nvSpPr>
        <p:spPr>
          <a:xfrm>
            <a:off x="3400425" y="2540000"/>
            <a:ext cx="609600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2541" name="Text Box 13"/>
          <p:cNvSpPr txBox="1"/>
          <p:nvPr/>
        </p:nvSpPr>
        <p:spPr>
          <a:xfrm>
            <a:off x="4010025" y="2159000"/>
            <a:ext cx="26670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ahoma" panose="020B0604030504040204" pitchFamily="34" charset="0"/>
                <a:ea typeface="隶书" pitchFamily="49" charset="-122"/>
              </a:rPr>
              <a:t>女皇武则天</a:t>
            </a:r>
            <a:endParaRPr lang="zh-CN" altLang="en-US" sz="3600" b="1" dirty="0">
              <a:latin typeface="Tahoma" panose="020B0604030504040204" pitchFamily="34" charset="0"/>
              <a:ea typeface="隶书" pitchFamily="49" charset="-122"/>
            </a:endParaRPr>
          </a:p>
        </p:txBody>
      </p:sp>
      <p:sp>
        <p:nvSpPr>
          <p:cNvPr id="22542" name="Line 14"/>
          <p:cNvSpPr/>
          <p:nvPr/>
        </p:nvSpPr>
        <p:spPr>
          <a:xfrm>
            <a:off x="5229225" y="2768600"/>
            <a:ext cx="0" cy="53340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2543" name="Text Box 15"/>
          <p:cNvSpPr txBox="1"/>
          <p:nvPr/>
        </p:nvSpPr>
        <p:spPr>
          <a:xfrm>
            <a:off x="3633788" y="3225800"/>
            <a:ext cx="2971800" cy="11890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ahoma" panose="020B0604030504040204" pitchFamily="34" charset="0"/>
                <a:ea typeface="隶书" pitchFamily="49" charset="-122"/>
              </a:rPr>
              <a:t>主要功绩和对历史的影响</a:t>
            </a:r>
            <a:endParaRPr lang="zh-CN" altLang="en-US" sz="3600" b="1" dirty="0">
              <a:latin typeface="Tahoma" panose="020B0604030504040204" pitchFamily="34" charset="0"/>
              <a:ea typeface="隶书" pitchFamily="49" charset="-122"/>
            </a:endParaRPr>
          </a:p>
        </p:txBody>
      </p:sp>
      <p:sp>
        <p:nvSpPr>
          <p:cNvPr id="22545" name="Text Box 17"/>
          <p:cNvSpPr txBox="1"/>
          <p:nvPr/>
        </p:nvSpPr>
        <p:spPr>
          <a:xfrm>
            <a:off x="1571625" y="1092200"/>
            <a:ext cx="7132638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ahoma" panose="020B0604030504040204" pitchFamily="34" charset="0"/>
                <a:ea typeface="隶书" pitchFamily="49" charset="-122"/>
              </a:rPr>
              <a:t>评价唐太宗　武则天         唐玄宗　</a:t>
            </a:r>
            <a:endParaRPr lang="zh-CN" altLang="en-US" sz="3600" b="1" dirty="0">
              <a:latin typeface="Tahoma" panose="020B0604030504040204" pitchFamily="34" charset="0"/>
              <a:ea typeface="隶书" pitchFamily="49" charset="-122"/>
            </a:endParaRPr>
          </a:p>
        </p:txBody>
      </p:sp>
      <p:sp>
        <p:nvSpPr>
          <p:cNvPr id="22555" name="AutoShape 27"/>
          <p:cNvSpPr/>
          <p:nvPr/>
        </p:nvSpPr>
        <p:spPr>
          <a:xfrm rot="5400000">
            <a:off x="4916488" y="-725487"/>
            <a:ext cx="85725" cy="5857875"/>
          </a:xfrm>
          <a:prstGeom prst="leftBracket">
            <a:avLst>
              <a:gd name="adj" fmla="val 239483"/>
            </a:avLst>
          </a:prstGeom>
          <a:noFill/>
          <a:ln w="57150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endParaRPr lang="zh-CN" altLang="en-US" dirty="0">
              <a:latin typeface="Tahoma" panose="020B0604030504040204" pitchFamily="34" charset="0"/>
              <a:ea typeface="隶书" pitchFamily="49" charset="-122"/>
            </a:endParaRPr>
          </a:p>
        </p:txBody>
      </p:sp>
      <p:sp>
        <p:nvSpPr>
          <p:cNvPr id="22557" name="Text Box 29"/>
          <p:cNvSpPr txBox="1"/>
          <p:nvPr/>
        </p:nvSpPr>
        <p:spPr>
          <a:xfrm>
            <a:off x="3171825" y="1549400"/>
            <a:ext cx="1098550" cy="4572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b="1" dirty="0">
                <a:solidFill>
                  <a:srgbClr val="CC3300"/>
                </a:solidFill>
                <a:latin typeface="Tahoma" panose="020B0604030504040204" pitchFamily="34" charset="0"/>
                <a:ea typeface="隶书" pitchFamily="49" charset="-122"/>
              </a:rPr>
              <a:t>拓　展</a:t>
            </a:r>
            <a:endParaRPr lang="zh-CN" altLang="en-US" b="1" dirty="0">
              <a:solidFill>
                <a:srgbClr val="CC3300"/>
              </a:solidFill>
              <a:latin typeface="Tahoma" panose="020B0604030504040204" pitchFamily="34" charset="0"/>
              <a:ea typeface="隶书" pitchFamily="49" charset="-122"/>
            </a:endParaRPr>
          </a:p>
        </p:txBody>
      </p:sp>
      <p:sp>
        <p:nvSpPr>
          <p:cNvPr id="22558" name="Line 30"/>
          <p:cNvSpPr/>
          <p:nvPr/>
        </p:nvSpPr>
        <p:spPr>
          <a:xfrm flipV="1">
            <a:off x="3633788" y="1701800"/>
            <a:ext cx="0" cy="38100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2" name="Line 12"/>
          <p:cNvSpPr/>
          <p:nvPr/>
        </p:nvSpPr>
        <p:spPr>
          <a:xfrm>
            <a:off x="6397625" y="2451100"/>
            <a:ext cx="609600" cy="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3" name="Text Box 6"/>
          <p:cNvSpPr txBox="1"/>
          <p:nvPr/>
        </p:nvSpPr>
        <p:spPr>
          <a:xfrm>
            <a:off x="6902450" y="2141538"/>
            <a:ext cx="2070100" cy="639762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ahoma" panose="020B0604030504040204" pitchFamily="34" charset="0"/>
                <a:ea typeface="隶书" pitchFamily="49" charset="-122"/>
              </a:rPr>
              <a:t>贞观之治</a:t>
            </a:r>
            <a:endParaRPr lang="zh-CN" altLang="en-US" sz="3600" b="1" dirty="0">
              <a:latin typeface="Tahoma" panose="020B0604030504040204" pitchFamily="34" charset="0"/>
              <a:ea typeface="隶书" pitchFamily="49" charset="-122"/>
            </a:endParaRPr>
          </a:p>
        </p:txBody>
      </p:sp>
      <p:sp>
        <p:nvSpPr>
          <p:cNvPr id="4" name="Line 30"/>
          <p:cNvSpPr/>
          <p:nvPr/>
        </p:nvSpPr>
        <p:spPr>
          <a:xfrm flipV="1">
            <a:off x="5124450" y="1685925"/>
            <a:ext cx="0" cy="38100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5" name="Line 30"/>
          <p:cNvSpPr/>
          <p:nvPr/>
        </p:nvSpPr>
        <p:spPr>
          <a:xfrm flipV="1">
            <a:off x="7851775" y="1685925"/>
            <a:ext cx="0" cy="38100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6" name="Line 14"/>
          <p:cNvSpPr/>
          <p:nvPr/>
        </p:nvSpPr>
        <p:spPr>
          <a:xfrm>
            <a:off x="7867650" y="2679700"/>
            <a:ext cx="0" cy="533400"/>
          </a:xfrm>
          <a:prstGeom prst="line">
            <a:avLst/>
          </a:prstGeom>
          <a:ln w="57150" cap="flat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</p:sp>
      <p:sp>
        <p:nvSpPr>
          <p:cNvPr id="7" name="Text Box 9"/>
          <p:cNvSpPr txBox="1"/>
          <p:nvPr/>
        </p:nvSpPr>
        <p:spPr>
          <a:xfrm>
            <a:off x="6551613" y="3209925"/>
            <a:ext cx="2590800" cy="63976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Tahoma" panose="020B0604030504040204" pitchFamily="34" charset="0"/>
                <a:ea typeface="隶书" pitchFamily="49" charset="-122"/>
              </a:rPr>
              <a:t>措施　结果</a:t>
            </a:r>
            <a:endParaRPr lang="zh-CN" altLang="en-US" sz="3600" b="1" dirty="0">
              <a:latin typeface="Tahoma" panose="020B0604030504040204" pitchFamily="34" charset="0"/>
              <a:ea typeface="隶书" pitchFamily="49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225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2" dur="500"/>
                                        <p:tgtEl>
                                          <p:spTgt spid="22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5" dur="500"/>
                                        <p:tgtEl>
                                          <p:spTgt spid="22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  <p:bldP spid="22534" grpId="0"/>
      <p:bldP spid="22537" grpId="0"/>
      <p:bldP spid="22541" grpId="0"/>
      <p:bldP spid="22543" grpId="0"/>
      <p:bldP spid="22545" grpId="0"/>
      <p:bldP spid="22555" grpId="0" bldLvl="0" animBg="1"/>
      <p:bldP spid="22557" grpId="0"/>
      <p:bldP spid="3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4818" name="文本框 4103"/>
          <p:cNvSpPr txBox="1"/>
          <p:nvPr/>
        </p:nvSpPr>
        <p:spPr>
          <a:xfrm>
            <a:off x="142875" y="12700"/>
            <a:ext cx="1295400" cy="398463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>
            <a:spAutoFit/>
          </a:bodyPr>
          <a:p>
            <a:r>
              <a:rPr lang="zh-CN" altLang="zh-CN" sz="2000" b="1" dirty="0">
                <a:solidFill>
                  <a:srgbClr val="006666"/>
                </a:solidFill>
                <a:latin typeface="Arial" panose="020B0604020202020204" pitchFamily="34" charset="0"/>
                <a:ea typeface="方正姚体" pitchFamily="2" charset="-122"/>
              </a:rPr>
              <a:t>随堂训练</a:t>
            </a:r>
            <a:endParaRPr lang="zh-CN" altLang="zh-CN" sz="2000" b="1" dirty="0">
              <a:solidFill>
                <a:srgbClr val="006666"/>
              </a:solidFill>
              <a:latin typeface="Arial" panose="020B0604020202020204" pitchFamily="34" charset="0"/>
              <a:ea typeface="方正姚体" pitchFamily="2" charset="-122"/>
            </a:endParaRPr>
          </a:p>
        </p:txBody>
      </p:sp>
      <p:sp>
        <p:nvSpPr>
          <p:cNvPr id="90114" name="矩形 90113"/>
          <p:cNvSpPr/>
          <p:nvPr/>
        </p:nvSpPr>
        <p:spPr>
          <a:xfrm>
            <a:off x="179388" y="733425"/>
            <a:ext cx="8397875" cy="4479925"/>
          </a:xfrm>
          <a:prstGeom prst="rect">
            <a:avLst/>
          </a:prstGeom>
          <a:noFill/>
          <a:ln w="9525">
            <a:noFill/>
            <a:miter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1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、唐朝建立于：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（   ）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    A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．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618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年　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B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．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626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年　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C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．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581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年　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D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．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589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年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2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、历史上把唐太宗统治时期称为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（   ）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：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    A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．贞观之治		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B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．开元盛世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    C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．开皇之治		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D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．光武中兴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3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</a:rPr>
              <a:t>、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人们基本上肯定武则天的统治，主要是因为：（   ）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　　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A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．她是我国历史惟一女皇帝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　　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B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．她替多病的高宗处理朝政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　　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C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．她能重用一些有才能的人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　　</a:t>
            </a:r>
            <a:r>
              <a:rPr kumimoji="0" lang="en-US" altLang="zh-CN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D</a:t>
            </a:r>
            <a:r>
              <a:rPr kumimoji="0" lang="zh-CN" altLang="en-US" sz="2400" b="1" i="0" u="none" strike="noStrike" kern="1200" cap="none" spc="0" normalizeH="0" baseline="0" noProof="1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>
                    <a:srgbClr val="C0C0C0"/>
                  </a:outerShdw>
                </a:effectLst>
                <a:uLnTx/>
                <a:uFillTx/>
                <a:latin typeface="宋体" panose="02010600030101010101" pitchFamily="2" charset="-122"/>
                <a:ea typeface="宋体" panose="02010600030101010101" pitchFamily="2" charset="-122"/>
                <a:cs typeface="+mn-ea"/>
                <a:sym typeface="+mn-ea"/>
              </a:rPr>
              <a:t>．她统治期间社会经济继续发展</a:t>
            </a:r>
            <a:endParaRPr kumimoji="0" lang="zh-CN" altLang="en-US" sz="2400" b="1" i="0" u="none" strike="noStrike" kern="1200" cap="none" spc="0" normalizeH="0" baseline="0" noProof="1">
              <a:ln>
                <a:noFill/>
              </a:ln>
              <a:solidFill>
                <a:srgbClr val="000000"/>
              </a:solidFill>
              <a:effectLst>
                <a:outerShdw blurRad="38100" dist="38100" dir="2700000">
                  <a:srgbClr val="C0C0C0"/>
                </a:outerShdw>
              </a:effectLst>
              <a:uLnTx/>
              <a:uFillTx/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4820" name="矩形 90114"/>
          <p:cNvSpPr>
            <a:spLocks noTextEdit="1"/>
          </p:cNvSpPr>
          <p:nvPr/>
        </p:nvSpPr>
        <p:spPr>
          <a:xfrm>
            <a:off x="2989263" y="828675"/>
            <a:ext cx="211137" cy="298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solidFill>
                  <a:srgbClr val="FF0000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endParaRPr lang="zh-CN" altLang="en-US" sz="3600" b="1">
              <a:solidFill>
                <a:srgbClr val="FF0000"/>
              </a:soli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4821" name="矩形 90115"/>
          <p:cNvSpPr>
            <a:spLocks noTextEdit="1"/>
          </p:cNvSpPr>
          <p:nvPr/>
        </p:nvSpPr>
        <p:spPr>
          <a:xfrm>
            <a:off x="5080000" y="1878013"/>
            <a:ext cx="228600" cy="2603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solidFill>
                  <a:srgbClr val="FF0000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A</a:t>
            </a:r>
            <a:endParaRPr lang="zh-CN" altLang="en-US" sz="3600" b="1">
              <a:solidFill>
                <a:srgbClr val="FF0000"/>
              </a:soli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1139" name="文本框 91138"/>
          <p:cNvSpPr txBox="1"/>
          <p:nvPr/>
        </p:nvSpPr>
        <p:spPr>
          <a:xfrm>
            <a:off x="7092950" y="3216275"/>
            <a:ext cx="503238" cy="519113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2800" b="1" dirty="0">
                <a:solidFill>
                  <a:srgbClr val="FF0000"/>
                </a:solidFill>
                <a:latin typeface="Tahoma" panose="020B0604030504040204" pitchFamily="34" charset="0"/>
              </a:rPr>
              <a:t>D</a:t>
            </a:r>
            <a:endParaRPr lang="en-US" altLang="zh-CN" sz="2800" b="1" dirty="0">
              <a:solidFill>
                <a:srgbClr val="FF0000"/>
              </a:solidFill>
              <a:latin typeface="Tahoma" panose="020B0604030504040204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91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1203" name="Text Box 3"/>
          <p:cNvSpPr txBox="1">
            <a:spLocks noChangeArrowheads="1"/>
          </p:cNvSpPr>
          <p:nvPr/>
        </p:nvSpPr>
        <p:spPr bwMode="auto">
          <a:xfrm>
            <a:off x="395288" y="1196975"/>
            <a:ext cx="8229600" cy="1371600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1" lang="en-US" altLang="zh-CN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4</a:t>
            </a:r>
            <a:r>
              <a:rPr kumimoji="1" lang="zh-CN" altLang="en-US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．唐朝的全盛时期是（  ）</a:t>
            </a:r>
            <a:endParaRPr kumimoji="1" lang="zh-CN" altLang="en-US" sz="28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1" lang="zh-CN" altLang="en-US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</a:t>
            </a:r>
            <a:r>
              <a:rPr kumimoji="1" lang="en-US" altLang="zh-CN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A.</a:t>
            </a:r>
            <a:r>
              <a:rPr kumimoji="1" lang="zh-CN" altLang="en-US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唐太宗时期    </a:t>
            </a:r>
            <a:r>
              <a:rPr kumimoji="1" lang="en-US" altLang="zh-CN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B.</a:t>
            </a:r>
            <a:r>
              <a:rPr kumimoji="1" lang="zh-CN" altLang="en-US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武则天时期</a:t>
            </a:r>
            <a:endParaRPr kumimoji="1" lang="zh-CN" altLang="en-US" sz="28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1" lang="zh-CN" altLang="en-US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</a:t>
            </a:r>
            <a:r>
              <a:rPr kumimoji="1" lang="en-US" altLang="zh-CN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C.</a:t>
            </a:r>
            <a:r>
              <a:rPr kumimoji="1" lang="zh-CN" altLang="en-US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唐玄宗前期    </a:t>
            </a:r>
            <a:r>
              <a:rPr kumimoji="1" lang="en-US" altLang="zh-CN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D.</a:t>
            </a:r>
            <a:r>
              <a:rPr kumimoji="1" lang="zh-CN" altLang="en-US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唐玄宗后期</a:t>
            </a:r>
            <a:endParaRPr kumimoji="1" lang="zh-CN" altLang="en-US" sz="28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381000" y="2752725"/>
            <a:ext cx="8686800" cy="944563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1" lang="en-US" altLang="zh-CN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5</a:t>
            </a:r>
            <a:r>
              <a:rPr kumimoji="1" lang="zh-CN" altLang="en-US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．下列人物不是唐玄宗时名相的是（  ）</a:t>
            </a:r>
            <a:endParaRPr kumimoji="1" lang="zh-CN" altLang="en-US" sz="28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1" lang="zh-CN" altLang="en-US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</a:t>
            </a:r>
            <a:r>
              <a:rPr kumimoji="1" lang="en-US" altLang="zh-CN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A.</a:t>
            </a:r>
            <a:r>
              <a:rPr kumimoji="1" lang="zh-CN" altLang="en-US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张九龄 </a:t>
            </a:r>
            <a:r>
              <a:rPr kumimoji="1" lang="en-US" altLang="zh-CN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B.</a:t>
            </a:r>
            <a:r>
              <a:rPr kumimoji="1" lang="zh-CN" altLang="en-US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狄仁杰 </a:t>
            </a:r>
            <a:r>
              <a:rPr kumimoji="1" lang="en-US" altLang="zh-CN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C.</a:t>
            </a:r>
            <a:r>
              <a:rPr kumimoji="1" lang="zh-CN" altLang="en-US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姚崇 </a:t>
            </a:r>
            <a:r>
              <a:rPr kumimoji="1" lang="en-US" altLang="zh-CN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D.</a:t>
            </a:r>
            <a:r>
              <a:rPr kumimoji="1" lang="zh-CN" altLang="en-US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宋璟</a:t>
            </a:r>
            <a:endParaRPr kumimoji="1" lang="zh-CN" altLang="en-US" sz="28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1205" name="Text Box 5"/>
          <p:cNvSpPr txBox="1">
            <a:spLocks noChangeArrowheads="1"/>
          </p:cNvSpPr>
          <p:nvPr/>
        </p:nvSpPr>
        <p:spPr bwMode="auto">
          <a:xfrm>
            <a:off x="396875" y="3860800"/>
            <a:ext cx="8229600" cy="2225675"/>
          </a:xfrm>
          <a:prstGeom prst="rect">
            <a:avLst/>
          </a:prstGeom>
          <a:noFill/>
          <a:ln w="9525">
            <a:noFill/>
            <a:miter lim="800000"/>
          </a:ln>
          <a:effectLst/>
        </p:spPr>
        <p:txBody>
          <a:bodyPr>
            <a:spAutoFit/>
          </a:bodyPr>
          <a:lstStyle/>
          <a:p>
            <a:pPr marR="0" defTabSz="914400">
              <a:buClrTx/>
              <a:buSzTx/>
              <a:buFontTx/>
              <a:buNone/>
              <a:defRPr/>
            </a:pPr>
            <a:r>
              <a:rPr kumimoji="1" lang="en-US" altLang="zh-CN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6</a:t>
            </a:r>
            <a:r>
              <a:rPr kumimoji="1" lang="zh-CN" altLang="en-US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．下列说法错误的一项是（  ）</a:t>
            </a:r>
            <a:endParaRPr kumimoji="1" lang="zh-CN" altLang="en-US" sz="28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1" lang="zh-CN" altLang="en-US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</a:t>
            </a:r>
            <a:r>
              <a:rPr kumimoji="1" lang="en-US" altLang="zh-CN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A.</a:t>
            </a:r>
            <a:r>
              <a:rPr kumimoji="1" lang="zh-CN" altLang="en-US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武则天是我国唯一的女皇帝</a:t>
            </a:r>
            <a:endParaRPr kumimoji="1" lang="zh-CN" altLang="en-US" sz="28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1" lang="zh-CN" altLang="en-US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</a:t>
            </a:r>
            <a:r>
              <a:rPr kumimoji="1" lang="en-US" altLang="zh-CN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B.</a:t>
            </a:r>
            <a:r>
              <a:rPr kumimoji="1" lang="zh-CN" altLang="en-US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武则天的统治有贞观遗风</a:t>
            </a:r>
            <a:endParaRPr kumimoji="1" lang="zh-CN" altLang="en-US" sz="28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1" lang="zh-CN" altLang="en-US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</a:t>
            </a:r>
            <a:r>
              <a:rPr kumimoji="1" lang="en-US" altLang="zh-CN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C.</a:t>
            </a:r>
            <a:r>
              <a:rPr kumimoji="1" lang="zh-CN" altLang="en-US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唐都长安是著名的国际大都市</a:t>
            </a:r>
            <a:endParaRPr kumimoji="1" lang="zh-CN" altLang="en-US" sz="28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  <a:p>
            <a:pPr marR="0" defTabSz="914400">
              <a:buClrTx/>
              <a:buSzTx/>
              <a:buFontTx/>
              <a:buNone/>
              <a:defRPr/>
            </a:pPr>
            <a:r>
              <a:rPr kumimoji="1" lang="zh-CN" altLang="en-US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  </a:t>
            </a:r>
            <a:r>
              <a:rPr kumimoji="1" lang="en-US" altLang="zh-CN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D.</a:t>
            </a:r>
            <a:r>
              <a:rPr kumimoji="1" lang="zh-CN" altLang="en-US" sz="2800" b="1" kern="1200" cap="none" spc="0" normalizeH="0" baseline="0" noProof="0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  <a:cs typeface="+mn-cs"/>
              </a:rPr>
              <a:t>唐朝出现了曲辕犁和翻车</a:t>
            </a:r>
            <a:endParaRPr kumimoji="1" lang="zh-CN" altLang="en-US" sz="2800" b="1" kern="1200" cap="none" spc="0" normalizeH="0" baseline="0" noProof="0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宋体" panose="02010600030101010101" pitchFamily="2" charset="-122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5845" name="矩形 90114"/>
          <p:cNvSpPr>
            <a:spLocks noTextEdit="1"/>
          </p:cNvSpPr>
          <p:nvPr/>
        </p:nvSpPr>
        <p:spPr>
          <a:xfrm>
            <a:off x="4352925" y="1258888"/>
            <a:ext cx="211138" cy="298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solidFill>
                  <a:srgbClr val="FF0000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C</a:t>
            </a:r>
            <a:endParaRPr lang="zh-CN" altLang="en-US" sz="3600" b="1">
              <a:solidFill>
                <a:srgbClr val="FF0000"/>
              </a:soli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846" name="矩形 1"/>
          <p:cNvSpPr>
            <a:spLocks noTextEdit="1"/>
          </p:cNvSpPr>
          <p:nvPr/>
        </p:nvSpPr>
        <p:spPr>
          <a:xfrm>
            <a:off x="6434138" y="2838450"/>
            <a:ext cx="211137" cy="298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solidFill>
                  <a:srgbClr val="FF0000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B</a:t>
            </a:r>
            <a:endParaRPr lang="zh-CN" altLang="en-US" sz="3600" b="1">
              <a:solidFill>
                <a:srgbClr val="FF0000"/>
              </a:soli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5847" name="矩形 2"/>
          <p:cNvSpPr>
            <a:spLocks noTextEdit="1"/>
          </p:cNvSpPr>
          <p:nvPr/>
        </p:nvSpPr>
        <p:spPr>
          <a:xfrm>
            <a:off x="5070475" y="3986213"/>
            <a:ext cx="211138" cy="2984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 b="1">
                <a:solidFill>
                  <a:srgbClr val="FF0000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D</a:t>
            </a:r>
            <a:endParaRPr lang="zh-CN" altLang="en-US" sz="3600" b="1">
              <a:solidFill>
                <a:srgbClr val="FF0000"/>
              </a:soli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58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000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58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3" grpId="0" bldLvl="0" animBg="1"/>
      <p:bldP spid="51204" grpId="0" bldLvl="0" animBg="1"/>
      <p:bldP spid="51205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218" name="TextBox 14"/>
          <p:cNvSpPr txBox="1"/>
          <p:nvPr/>
        </p:nvSpPr>
        <p:spPr>
          <a:xfrm>
            <a:off x="3857625" y="928688"/>
            <a:ext cx="3071813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3200" b="1" dirty="0">
              <a:solidFill>
                <a:srgbClr val="FF0000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9219" name="Picture 4" descr="c:\users\administrator\appdata\roaming\360se6\User Data\temp\t01af057eabdd6f97a6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28625" y="5286375"/>
            <a:ext cx="1214438" cy="9286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8436" name="文本框 1"/>
          <p:cNvSpPr txBox="1"/>
          <p:nvPr/>
        </p:nvSpPr>
        <p:spPr>
          <a:xfrm>
            <a:off x="1316038" y="1665288"/>
            <a:ext cx="6702425" cy="3503613"/>
          </a:xfrm>
          <a:prstGeom prst="rect">
            <a:avLst/>
          </a:prstGeom>
          <a:noFill/>
          <a:ln w="38100">
            <a:solidFill>
              <a:srgbClr val="0000FF"/>
            </a:solidFill>
            <a:prstDash val="dash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32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1.通过本课学习，使学生了解唐朝建立、贞观之治、开元盛世基本史实；</a:t>
            </a:r>
            <a:endParaRPr kumimoji="0" lang="zh-CN" altLang="zh-CN" sz="32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  <a:p>
            <a:pPr marL="0" marR="0" lvl="0" indent="0" algn="l" defTabSz="914400" rtl="0" eaLnBrk="1" fontAlgn="base" latinLnBrk="0" hangingPunct="1">
              <a:lnSpc>
                <a:spcPct val="14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r>
              <a:rPr kumimoji="0" lang="zh-CN" altLang="zh-CN" sz="3200" b="1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2.通过分析唐太宗、唐玄宗的执政措施和政绩，培养学生运用历史唯物主义观点正确评价历史人物的能力。</a:t>
            </a:r>
            <a:endParaRPr kumimoji="0" lang="en-US" altLang="zh-CN" sz="3200" b="1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</p:spTree>
  </p:cSld>
  <p:clrMapOvr>
    <a:masterClrMapping/>
  </p:clrMapOvr>
  <p:transition>
    <p:fade thruBlk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0242" name="文本框 4103"/>
          <p:cNvSpPr txBox="1"/>
          <p:nvPr/>
        </p:nvSpPr>
        <p:spPr>
          <a:xfrm>
            <a:off x="142875" y="12700"/>
            <a:ext cx="1295400" cy="403225"/>
          </a:xfrm>
          <a:prstGeom prst="rect">
            <a:avLst/>
          </a:prstGeom>
          <a:noFill/>
          <a:ln w="9525">
            <a:noFill/>
          </a:ln>
        </p:spPr>
        <p:txBody>
          <a:bodyPr lIns="90170" tIns="46990" rIns="90170" bIns="46990">
            <a:spAutoFit/>
          </a:bodyPr>
          <a:p>
            <a:r>
              <a:rPr lang="zh-CN" altLang="zh-CN" sz="2000" b="1" dirty="0">
                <a:solidFill>
                  <a:srgbClr val="006666"/>
                </a:solidFill>
                <a:latin typeface="Arial" panose="020B0604020202020204" pitchFamily="34" charset="0"/>
                <a:ea typeface="方正姚体" pitchFamily="2" charset="-122"/>
              </a:rPr>
              <a:t>新课</a:t>
            </a:r>
            <a:r>
              <a:rPr lang="zh-CN" altLang="en-US" sz="2000" b="1" dirty="0">
                <a:solidFill>
                  <a:srgbClr val="006666"/>
                </a:solidFill>
                <a:latin typeface="Arial" panose="020B0604020202020204" pitchFamily="34" charset="0"/>
                <a:ea typeface="方正姚体" pitchFamily="2" charset="-122"/>
              </a:rPr>
              <a:t>探究</a:t>
            </a:r>
            <a:endParaRPr lang="zh-CN" altLang="zh-CN" sz="2000" b="1" dirty="0">
              <a:solidFill>
                <a:srgbClr val="006666"/>
              </a:solidFill>
              <a:latin typeface="Arial" panose="020B0604020202020204" pitchFamily="34" charset="0"/>
              <a:ea typeface="方正姚体" pitchFamily="2" charset="-122"/>
            </a:endParaRPr>
          </a:p>
        </p:txBody>
      </p:sp>
      <p:sp>
        <p:nvSpPr>
          <p:cNvPr id="10243" name="文本框 99"/>
          <p:cNvSpPr txBox="1"/>
          <p:nvPr/>
        </p:nvSpPr>
        <p:spPr>
          <a:xfrm>
            <a:off x="250825" y="549275"/>
            <a:ext cx="6388100" cy="6413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600" b="1" dirty="0">
                <a:solidFill>
                  <a:srgbClr val="0000FF"/>
                </a:solidFill>
                <a:latin typeface="华文彩云" pitchFamily="2" charset="-122"/>
                <a:ea typeface="华文彩云" pitchFamily="2" charset="-122"/>
              </a:rPr>
              <a:t>一：唐朝的建立和贞观之治出</a:t>
            </a:r>
            <a:endParaRPr lang="zh-CN" altLang="en-US" sz="3600" b="1" dirty="0">
              <a:solidFill>
                <a:srgbClr val="0000FF"/>
              </a:solidFill>
              <a:latin typeface="华文彩云" pitchFamily="2" charset="-122"/>
              <a:ea typeface="华文彩云" pitchFamily="2" charset="-122"/>
            </a:endParaRPr>
          </a:p>
        </p:txBody>
      </p:sp>
      <p:pic>
        <p:nvPicPr>
          <p:cNvPr id="10244" name="图片 1" descr="0130000024012012208671055515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246813" y="1196975"/>
            <a:ext cx="2074862" cy="463550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245" name="文本框 2"/>
          <p:cNvSpPr txBox="1"/>
          <p:nvPr/>
        </p:nvSpPr>
        <p:spPr>
          <a:xfrm>
            <a:off x="6807200" y="5959475"/>
            <a:ext cx="1081088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李渊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2" name="Text Box 3"/>
          <p:cNvSpPr txBox="1"/>
          <p:nvPr/>
        </p:nvSpPr>
        <p:spPr>
          <a:xfrm>
            <a:off x="1892300" y="2308225"/>
            <a:ext cx="2286000" cy="25304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dirty="0">
                <a:latin typeface="Times New Roman" panose="02020603050405020304" pitchFamily="18" charset="0"/>
                <a:ea typeface="华文行楷" pitchFamily="2" charset="-122"/>
              </a:rPr>
              <a:t>时间</a:t>
            </a:r>
            <a:endParaRPr lang="zh-CN" altLang="en-US" sz="4000" dirty="0">
              <a:latin typeface="Times New Roman" panose="02020603050405020304" pitchFamily="18" charset="0"/>
              <a:ea typeface="华文行楷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dirty="0">
                <a:latin typeface="Times New Roman" panose="02020603050405020304" pitchFamily="18" charset="0"/>
                <a:ea typeface="华文行楷" pitchFamily="2" charset="-122"/>
              </a:rPr>
              <a:t>都城</a:t>
            </a:r>
            <a:endParaRPr lang="zh-CN" altLang="en-US" sz="4000" dirty="0">
              <a:latin typeface="Times New Roman" panose="02020603050405020304" pitchFamily="18" charset="0"/>
              <a:ea typeface="华文行楷" pitchFamily="2" charset="-122"/>
            </a:endParaRPr>
          </a:p>
          <a:p>
            <a:pPr>
              <a:spcBef>
                <a:spcPct val="50000"/>
              </a:spcBef>
            </a:pPr>
            <a:r>
              <a:rPr lang="zh-CN" altLang="en-US" sz="4000" dirty="0">
                <a:latin typeface="Times New Roman" panose="02020603050405020304" pitchFamily="18" charset="0"/>
                <a:ea typeface="华文行楷" pitchFamily="2" charset="-122"/>
              </a:rPr>
              <a:t>建立者</a:t>
            </a:r>
            <a:endParaRPr lang="zh-CN" altLang="en-US" sz="4000" dirty="0"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3" name="Text Box 4"/>
          <p:cNvSpPr txBox="1"/>
          <p:nvPr/>
        </p:nvSpPr>
        <p:spPr>
          <a:xfrm>
            <a:off x="4178300" y="2308225"/>
            <a:ext cx="1371600" cy="641350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en-US" altLang="zh-CN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618</a:t>
            </a: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年</a:t>
            </a:r>
            <a:endParaRPr lang="zh-CN" altLang="en-US" sz="36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4" name="Text Box 5"/>
          <p:cNvSpPr txBox="1"/>
          <p:nvPr/>
        </p:nvSpPr>
        <p:spPr>
          <a:xfrm>
            <a:off x="4254500" y="3222625"/>
            <a:ext cx="1143000" cy="641350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solidFill>
                  <a:srgbClr val="FF3300"/>
                </a:solidFill>
                <a:latin typeface="Times New Roman" panose="02020603050405020304" pitchFamily="18" charset="0"/>
              </a:rPr>
              <a:t>长安</a:t>
            </a:r>
            <a:endParaRPr lang="zh-CN" altLang="en-US" sz="3600" b="1" dirty="0">
              <a:solidFill>
                <a:srgbClr val="FF33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10246" name="Text Box 6"/>
          <p:cNvSpPr txBox="1"/>
          <p:nvPr/>
        </p:nvSpPr>
        <p:spPr>
          <a:xfrm>
            <a:off x="4254500" y="4060825"/>
            <a:ext cx="1325563" cy="701675"/>
          </a:xfrm>
          <a:prstGeom prst="rect">
            <a:avLst/>
          </a:prstGeom>
          <a:solidFill>
            <a:srgbClr val="FFFF99"/>
          </a:solidFill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4000" b="1" dirty="0">
                <a:solidFill>
                  <a:srgbClr val="000000"/>
                </a:solidFill>
                <a:latin typeface="Times New Roman" panose="02020603050405020304" pitchFamily="18" charset="0"/>
                <a:ea typeface="黑体" panose="02010609060101010101" pitchFamily="49" charset="-122"/>
              </a:rPr>
              <a:t>李渊</a:t>
            </a:r>
            <a:endParaRPr lang="zh-CN" altLang="en-US" sz="4000" b="1" dirty="0">
              <a:solidFill>
                <a:srgbClr val="000000"/>
              </a:solidFill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sp>
        <p:nvSpPr>
          <p:cNvPr id="10250" name="文本框 3"/>
          <p:cNvSpPr txBox="1"/>
          <p:nvPr/>
        </p:nvSpPr>
        <p:spPr>
          <a:xfrm>
            <a:off x="787400" y="1376363"/>
            <a:ext cx="2725738" cy="5794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</a:rPr>
              <a:t>1.</a:t>
            </a:r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唐朝的建立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charRg st="0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3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">
                                            <p:txEl>
                                              <p:charRg st="3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6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charRg st="6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4" grpId="0" bldLvl="0" animBg="1"/>
      <p:bldP spid="10246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214" name="Rectangle 22"/>
          <p:cNvSpPr/>
          <p:nvPr/>
        </p:nvSpPr>
        <p:spPr>
          <a:xfrm>
            <a:off x="684213" y="5300663"/>
            <a:ext cx="2808287" cy="914400"/>
          </a:xfrm>
          <a:prstGeom prst="rect">
            <a:avLst/>
          </a:prstGeom>
          <a:solidFill>
            <a:schemeClr val="accent1"/>
          </a:solidFill>
          <a:ln w="57150" cap="flat" cmpd="sng">
            <a:solidFill>
              <a:srgbClr val="FF0000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none" anchor="ctr" anchorCtr="0"/>
          <a:p>
            <a:pPr algn="ctr"/>
            <a:endParaRPr lang="zh-CN" altLang="zh-CN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197" name="Rectangle 5"/>
          <p:cNvSpPr>
            <a:spLocks noGrp="1"/>
          </p:cNvSpPr>
          <p:nvPr>
            <p:ph idx="1"/>
          </p:nvPr>
        </p:nvSpPr>
        <p:spPr>
          <a:xfrm>
            <a:off x="395288" y="476250"/>
            <a:ext cx="8229600" cy="4525963"/>
          </a:xfrm>
          <a:noFill/>
          <a:ln>
            <a:noFill/>
          </a:ln>
        </p:spPr>
        <p:txBody>
          <a:bodyPr/>
          <a:p>
            <a:pPr>
              <a:buFontTx/>
              <a:buNone/>
            </a:pPr>
            <a:r>
              <a:rPr lang="en-US" altLang="zh-CN" dirty="0"/>
              <a:t>                           </a:t>
            </a:r>
            <a:r>
              <a:rPr lang="zh-CN" altLang="en-US" dirty="0"/>
              <a:t>皇帝（李渊）</a:t>
            </a:r>
            <a:endParaRPr lang="zh-CN" altLang="en-US" dirty="0"/>
          </a:p>
        </p:txBody>
      </p:sp>
      <p:sp>
        <p:nvSpPr>
          <p:cNvPr id="8203" name="AutoShape 11"/>
          <p:cNvSpPr/>
          <p:nvPr/>
        </p:nvSpPr>
        <p:spPr>
          <a:xfrm>
            <a:off x="4211638" y="1196975"/>
            <a:ext cx="485775" cy="976313"/>
          </a:xfrm>
          <a:prstGeom prst="downArrow">
            <a:avLst>
              <a:gd name="adj1" fmla="val 50000"/>
              <a:gd name="adj2" fmla="val 50152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204" name="Text Box 12"/>
          <p:cNvSpPr txBox="1"/>
          <p:nvPr/>
        </p:nvSpPr>
        <p:spPr>
          <a:xfrm>
            <a:off x="3132138" y="2349500"/>
            <a:ext cx="3028950" cy="579438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dirty="0">
                <a:latin typeface="Arial" panose="020B0604020202020204" pitchFamily="34" charset="0"/>
              </a:rPr>
              <a:t>太子（李建成）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8207" name="AutoShape 15"/>
          <p:cNvSpPr/>
          <p:nvPr/>
        </p:nvSpPr>
        <p:spPr>
          <a:xfrm>
            <a:off x="4211638" y="3068638"/>
            <a:ext cx="485775" cy="976312"/>
          </a:xfrm>
          <a:prstGeom prst="downArrow">
            <a:avLst>
              <a:gd name="adj1" fmla="val 50000"/>
              <a:gd name="adj2" fmla="val 50152"/>
            </a:avLst>
          </a:prstGeom>
          <a:solidFill>
            <a:schemeClr val="accent1"/>
          </a:solidFill>
          <a:ln w="9525" cap="flat" cmpd="sng">
            <a:solidFill>
              <a:schemeClr val="tx2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 anchorCtr="0"/>
          <a:p>
            <a:pPr algn="ctr"/>
            <a:endParaRPr lang="zh-CN" altLang="zh-CN" dirty="0">
              <a:latin typeface="Arial" panose="020B0604020202020204" pitchFamily="34" charset="0"/>
            </a:endParaRPr>
          </a:p>
        </p:txBody>
      </p:sp>
      <p:sp>
        <p:nvSpPr>
          <p:cNvPr id="8208" name="Text Box 16"/>
          <p:cNvSpPr txBox="1"/>
          <p:nvPr/>
        </p:nvSpPr>
        <p:spPr>
          <a:xfrm>
            <a:off x="755650" y="5516563"/>
            <a:ext cx="3028950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dirty="0">
                <a:latin typeface="Arial" panose="020B0604020202020204" pitchFamily="34" charset="0"/>
              </a:rPr>
              <a:t>秦王（李世民）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8209" name="Text Box 17"/>
          <p:cNvSpPr txBox="1"/>
          <p:nvPr/>
        </p:nvSpPr>
        <p:spPr>
          <a:xfrm>
            <a:off x="5003800" y="5516563"/>
            <a:ext cx="3028950" cy="579437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200" dirty="0">
                <a:latin typeface="Arial" panose="020B0604020202020204" pitchFamily="34" charset="0"/>
              </a:rPr>
              <a:t>齐王（李元吉）</a:t>
            </a:r>
            <a:endParaRPr lang="zh-CN" altLang="en-US" sz="3200" dirty="0">
              <a:latin typeface="Arial" panose="020B0604020202020204" pitchFamily="34" charset="0"/>
            </a:endParaRPr>
          </a:p>
        </p:txBody>
      </p:sp>
      <p:sp>
        <p:nvSpPr>
          <p:cNvPr id="8211" name="Line 19"/>
          <p:cNvSpPr/>
          <p:nvPr/>
        </p:nvSpPr>
        <p:spPr>
          <a:xfrm>
            <a:off x="2411413" y="4292600"/>
            <a:ext cx="4032250" cy="0"/>
          </a:xfrm>
          <a:prstGeom prst="line">
            <a:avLst/>
          </a:prstGeom>
          <a:ln w="76200" cap="flat" cmpd="sng">
            <a:solidFill>
              <a:schemeClr val="hlink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8212" name="AutoShape 20"/>
          <p:cNvSpPr/>
          <p:nvPr/>
        </p:nvSpPr>
        <p:spPr>
          <a:xfrm>
            <a:off x="2268538" y="4292600"/>
            <a:ext cx="485775" cy="976313"/>
          </a:xfrm>
          <a:prstGeom prst="downArrow">
            <a:avLst>
              <a:gd name="adj1" fmla="val 50000"/>
              <a:gd name="adj2" fmla="val 50152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8213" name="AutoShape 21"/>
          <p:cNvSpPr/>
          <p:nvPr/>
        </p:nvSpPr>
        <p:spPr>
          <a:xfrm>
            <a:off x="6084888" y="4292600"/>
            <a:ext cx="485775" cy="976313"/>
          </a:xfrm>
          <a:prstGeom prst="downArrow">
            <a:avLst>
              <a:gd name="adj1" fmla="val 50000"/>
              <a:gd name="adj2" fmla="val 50152"/>
            </a:avLst>
          </a:prstGeom>
          <a:solidFill>
            <a:schemeClr val="accent1"/>
          </a:solidFill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vert="eaVert" wrap="none" anchor="ctr" anchorCtr="0"/>
          <a:p>
            <a:endParaRPr lang="zh-CN" altLang="en-US" dirty="0">
              <a:latin typeface="Arial" panose="020B0604020202020204" pitchFamily="34" charset="0"/>
            </a:endParaRPr>
          </a:p>
        </p:txBody>
      </p:sp>
      <p:sp>
        <p:nvSpPr>
          <p:cNvPr id="11276" name="文本框 3"/>
          <p:cNvSpPr txBox="1"/>
          <p:nvPr/>
        </p:nvSpPr>
        <p:spPr>
          <a:xfrm>
            <a:off x="1146175" y="658813"/>
            <a:ext cx="528638" cy="3017837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solidFill>
                  <a:srgbClr val="FF0000"/>
                </a:solidFill>
                <a:latin typeface="Arial" panose="020B0604020202020204" pitchFamily="34" charset="0"/>
              </a:rPr>
              <a:t>2.</a:t>
            </a:r>
            <a:endParaRPr lang="en-US" altLang="zh-CN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李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世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民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登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  <a:p>
            <a:r>
              <a:rPr lang="zh-CN" altLang="en-US" sz="3200" b="1" dirty="0">
                <a:solidFill>
                  <a:srgbClr val="FF0000"/>
                </a:solidFill>
                <a:latin typeface="Arial" panose="020B0604020202020204" pitchFamily="34" charset="0"/>
              </a:rPr>
              <a:t>基</a:t>
            </a:r>
            <a:endParaRPr lang="zh-CN" altLang="en-US" sz="32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7">
                                            <p:txEl>
                                              <p:charRg st="0" end="3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8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8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2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14" grpId="0" bldLvl="0" animBg="1"/>
      <p:bldP spid="8203" grpId="0" bldLvl="0" animBg="1"/>
      <p:bldP spid="8204" grpId="0"/>
      <p:bldP spid="8207" grpId="0" bldLvl="0" animBg="1"/>
      <p:bldP spid="8208" grpId="0"/>
      <p:bldP spid="8209" grpId="0"/>
      <p:bldP spid="8212" grpId="0" bldLvl="0" animBg="1"/>
      <p:bldP spid="8213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290" name="Picture 2" descr="0108pic1659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288" y="692150"/>
            <a:ext cx="2954337" cy="554831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291" name="Text Box 3"/>
          <p:cNvSpPr txBox="1"/>
          <p:nvPr/>
        </p:nvSpPr>
        <p:spPr>
          <a:xfrm>
            <a:off x="3851275" y="549275"/>
            <a:ext cx="5040313" cy="8540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5000" b="1" dirty="0">
                <a:latin typeface="Times New Roman" panose="02020603050405020304" pitchFamily="18" charset="0"/>
                <a:ea typeface="华文行楷" pitchFamily="2" charset="-122"/>
              </a:rPr>
              <a:t>唐太宗</a:t>
            </a:r>
            <a:r>
              <a:rPr lang="en-US" altLang="zh-CN" sz="5000" b="1" dirty="0">
                <a:latin typeface="Times New Roman" panose="02020603050405020304" pitchFamily="18" charset="0"/>
                <a:ea typeface="华文行楷" pitchFamily="2" charset="-122"/>
              </a:rPr>
              <a:t>—</a:t>
            </a:r>
            <a:r>
              <a:rPr lang="zh-CN" altLang="en-US" sz="5000" b="1" dirty="0">
                <a:latin typeface="Times New Roman" panose="02020603050405020304" pitchFamily="18" charset="0"/>
                <a:ea typeface="华文行楷" pitchFamily="2" charset="-122"/>
              </a:rPr>
              <a:t>李世民</a:t>
            </a:r>
            <a:endParaRPr lang="zh-CN" altLang="en-US" sz="5000" b="1" dirty="0">
              <a:latin typeface="Times New Roman" panose="02020603050405020304" pitchFamily="18" charset="0"/>
              <a:ea typeface="华文行楷" pitchFamily="2" charset="-122"/>
            </a:endParaRPr>
          </a:p>
        </p:txBody>
      </p:sp>
      <p:sp>
        <p:nvSpPr>
          <p:cNvPr id="14340" name="Text Box 4"/>
          <p:cNvSpPr txBox="1"/>
          <p:nvPr/>
        </p:nvSpPr>
        <p:spPr>
          <a:xfrm>
            <a:off x="3779838" y="2822575"/>
            <a:ext cx="5364162" cy="283845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隶书" pitchFamily="49" charset="-122"/>
                <a:ea typeface="隶书" pitchFamily="49" charset="-122"/>
              </a:rPr>
              <a:t>唐太宗统治的</a:t>
            </a:r>
            <a:r>
              <a:rPr lang="zh-CN" altLang="en-US" sz="3600" b="1" dirty="0">
                <a:solidFill>
                  <a:srgbClr val="FF9900"/>
                </a:solidFill>
                <a:latin typeface="隶书" pitchFamily="49" charset="-122"/>
                <a:ea typeface="隶书" pitchFamily="49" charset="-122"/>
              </a:rPr>
              <a:t>贞观年间</a:t>
            </a:r>
            <a:r>
              <a:rPr lang="en-US" altLang="zh-CN" sz="3600" b="1" dirty="0">
                <a:latin typeface="隶书" pitchFamily="49" charset="-122"/>
                <a:ea typeface="隶书" pitchFamily="49" charset="-122"/>
              </a:rPr>
              <a:t>(627</a:t>
            </a:r>
            <a:r>
              <a:rPr lang="en-US" altLang="zh-CN" sz="3600" b="1" dirty="0">
                <a:latin typeface="Arial" panose="020B0604020202020204" pitchFamily="34" charset="0"/>
                <a:ea typeface="隶书" pitchFamily="49" charset="-122"/>
              </a:rPr>
              <a:t>—</a:t>
            </a:r>
            <a:r>
              <a:rPr lang="en-US" altLang="zh-CN" sz="3600" b="1" dirty="0">
                <a:latin typeface="隶书" pitchFamily="49" charset="-122"/>
                <a:ea typeface="隶书" pitchFamily="49" charset="-122"/>
              </a:rPr>
              <a:t>649</a:t>
            </a:r>
            <a:r>
              <a:rPr lang="zh-CN" altLang="en-US" sz="3600" b="1" dirty="0">
                <a:latin typeface="隶书" pitchFamily="49" charset="-122"/>
                <a:ea typeface="隶书" pitchFamily="49" charset="-122"/>
              </a:rPr>
              <a:t>年</a:t>
            </a:r>
            <a:r>
              <a:rPr lang="en-US" altLang="zh-CN" sz="3600" b="1" dirty="0">
                <a:latin typeface="隶书" pitchFamily="49" charset="-122"/>
                <a:ea typeface="隶书" pitchFamily="49" charset="-122"/>
              </a:rPr>
              <a:t>)</a:t>
            </a:r>
            <a:r>
              <a:rPr lang="zh-CN" altLang="en-US" sz="3600" b="1" dirty="0">
                <a:latin typeface="隶书" pitchFamily="49" charset="-122"/>
                <a:ea typeface="隶书" pitchFamily="49" charset="-122"/>
              </a:rPr>
              <a:t>，政治比较清明，经济有所发展，国力逐步强盛，历史上称当时的统治为</a:t>
            </a:r>
            <a:r>
              <a:rPr lang="zh-CN" altLang="en-US" sz="3600" b="1" dirty="0">
                <a:solidFill>
                  <a:srgbClr val="FF9900"/>
                </a:solidFill>
                <a:latin typeface="Arial" panose="020B0604020202020204" pitchFamily="34" charset="0"/>
                <a:ea typeface="隶书" pitchFamily="49" charset="-122"/>
              </a:rPr>
              <a:t>“</a:t>
            </a:r>
            <a:r>
              <a:rPr lang="zh-CN" altLang="en-US" sz="3600" b="1" dirty="0">
                <a:solidFill>
                  <a:srgbClr val="FF9900"/>
                </a:solidFill>
                <a:latin typeface="隶书" pitchFamily="49" charset="-122"/>
                <a:ea typeface="隶书" pitchFamily="49" charset="-122"/>
              </a:rPr>
              <a:t>贞观之治</a:t>
            </a:r>
            <a:r>
              <a:rPr lang="zh-CN" altLang="en-US" sz="3600" b="1" dirty="0">
                <a:solidFill>
                  <a:srgbClr val="FF9900"/>
                </a:solidFill>
                <a:latin typeface="Arial" panose="020B0604020202020204" pitchFamily="34" charset="0"/>
                <a:ea typeface="隶书" pitchFamily="49" charset="-122"/>
              </a:rPr>
              <a:t>”</a:t>
            </a:r>
            <a:r>
              <a:rPr lang="zh-CN" altLang="en-US" sz="3600" b="1" dirty="0">
                <a:latin typeface="隶书" pitchFamily="49" charset="-122"/>
                <a:ea typeface="隶书" pitchFamily="49" charset="-122"/>
              </a:rPr>
              <a:t>。</a:t>
            </a:r>
            <a:endParaRPr lang="zh-CN" altLang="en-US" sz="3600" b="1" dirty="0"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2293" name="WordArt 5"/>
          <p:cNvSpPr>
            <a:spLocks noTextEdit="1"/>
          </p:cNvSpPr>
          <p:nvPr/>
        </p:nvSpPr>
        <p:spPr>
          <a:xfrm>
            <a:off x="4787900" y="1557338"/>
            <a:ext cx="2879725" cy="8747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p>
            <a:pPr algn="ctr" eaLnBrk="0" hangingPunct="0"/>
            <a:r>
              <a:rPr lang="zh-CN" altLang="en-US" sz="3600">
                <a:solidFill>
                  <a:srgbClr val="FF0000"/>
                </a:solidFill>
                <a:effectLst>
                  <a:outerShdw dist="35921" dir="2699999" algn="ctr" rotWithShape="0">
                    <a:srgbClr val="C0C0C0">
                      <a:alpha val="79999"/>
                    </a:srgbClr>
                  </a:outerShdw>
                </a:effectLst>
                <a:latin typeface="宋体" panose="02010600030101010101" pitchFamily="2" charset="-122"/>
                <a:ea typeface="宋体" panose="02010600030101010101" pitchFamily="2" charset="-122"/>
              </a:rPr>
              <a:t>玄武门之变</a:t>
            </a:r>
            <a:endParaRPr lang="zh-CN" altLang="en-US" sz="3600">
              <a:solidFill>
                <a:srgbClr val="FF0000"/>
              </a:solidFill>
              <a:effectLst>
                <a:outerShdw dist="35921" dir="2699999" algn="ctr" rotWithShape="0">
                  <a:srgbClr val="C0C0C0">
                    <a:alpha val="79999"/>
                  </a:srgbClr>
                </a:outerShdw>
              </a:effectLst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>
                                            <p:txEl>
                                              <p:charRg st="0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340">
                                            <p:txEl>
                                              <p:charRg st="0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340">
                                            <p:txEl>
                                              <p:charRg st="0" end="6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3" name="AutoShape 2"/>
          <p:cNvSpPr/>
          <p:nvPr/>
        </p:nvSpPr>
        <p:spPr>
          <a:xfrm>
            <a:off x="117475" y="1290638"/>
            <a:ext cx="8497888" cy="3387725"/>
          </a:xfrm>
          <a:prstGeom prst="horizontalScroll">
            <a:avLst>
              <a:gd name="adj" fmla="val 12500"/>
            </a:avLst>
          </a:prstGeom>
          <a:solidFill>
            <a:srgbClr val="FFCC66"/>
          </a:solidFill>
          <a:ln w="9525" cap="flat" cmpd="sng">
            <a:solidFill>
              <a:schemeClr val="tx1"/>
            </a:solidFill>
            <a:prstDash val="solid"/>
            <a:headEnd type="none" w="med" len="med"/>
            <a:tailEnd type="none" w="med" len="med"/>
          </a:ln>
        </p:spPr>
        <p:txBody>
          <a:bodyPr wrap="none" anchor="ctr" anchorCtr="0"/>
          <a:p>
            <a:pPr eaLnBrk="0" hangingPunct="0"/>
            <a:r>
              <a:rPr lang="zh-CN" altLang="en-US" sz="4000" b="1" dirty="0">
                <a:solidFill>
                  <a:schemeClr val="accent1"/>
                </a:solidFill>
                <a:latin typeface="隶书" pitchFamily="49" charset="-122"/>
                <a:ea typeface="隶书" pitchFamily="49" charset="-122"/>
              </a:rPr>
              <a:t>   </a:t>
            </a:r>
            <a:r>
              <a:rPr lang="zh-CN" altLang="en-US" sz="4000" b="1" dirty="0">
                <a:solidFill>
                  <a:srgbClr val="0000CC"/>
                </a:solidFill>
                <a:latin typeface="华文中宋" pitchFamily="2" charset="-122"/>
                <a:ea typeface="华文中宋" pitchFamily="2" charset="-122"/>
              </a:rPr>
              <a:t>“</a:t>
            </a:r>
            <a:r>
              <a:rPr lang="zh-CN" altLang="en-US" sz="40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舟所以比人君</a:t>
            </a:r>
            <a:r>
              <a:rPr lang="en-US" altLang="zh-CN" sz="40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,</a:t>
            </a:r>
            <a:r>
              <a:rPr lang="zh-CN" altLang="en-US" sz="40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水所以比黎庶。</a:t>
            </a:r>
            <a:endParaRPr lang="en-US" altLang="zh-CN" sz="4000" b="1" dirty="0">
              <a:solidFill>
                <a:srgbClr val="0000CC"/>
              </a:solidFill>
              <a:latin typeface="华文楷体" pitchFamily="2" charset="-122"/>
              <a:ea typeface="华文楷体" pitchFamily="2" charset="-122"/>
            </a:endParaRPr>
          </a:p>
          <a:p>
            <a:pPr eaLnBrk="0" hangingPunct="0"/>
            <a:r>
              <a:rPr lang="zh-CN" altLang="en-US" sz="40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水能载舟</a:t>
            </a:r>
            <a:r>
              <a:rPr lang="en-US" altLang="zh-CN" sz="40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,</a:t>
            </a:r>
            <a:r>
              <a:rPr lang="zh-CN" altLang="en-US" sz="40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亦能覆舟。</a:t>
            </a:r>
            <a:r>
              <a:rPr lang="en-US" altLang="zh-CN" sz="4000" b="1" dirty="0">
                <a:solidFill>
                  <a:srgbClr val="0000CC"/>
                </a:solidFill>
                <a:latin typeface="华文楷体" pitchFamily="2" charset="-122"/>
                <a:ea typeface="华文楷体" pitchFamily="2" charset="-122"/>
              </a:rPr>
              <a:t>”</a:t>
            </a:r>
            <a:endParaRPr lang="en-US" altLang="zh-CN" sz="4000" b="1" dirty="0">
              <a:solidFill>
                <a:srgbClr val="0000CC"/>
              </a:solidFill>
              <a:latin typeface="华文楷体" pitchFamily="2" charset="-122"/>
              <a:ea typeface="华文楷体" pitchFamily="2" charset="-122"/>
            </a:endParaRPr>
          </a:p>
          <a:p>
            <a:pPr eaLnBrk="0" hangingPunct="0"/>
            <a:r>
              <a:rPr lang="zh-CN" altLang="en-US" sz="40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               </a:t>
            </a:r>
            <a:r>
              <a:rPr lang="en-US" altLang="zh-CN" sz="4000" b="1" dirty="0">
                <a:solidFill>
                  <a:srgbClr val="0000CC"/>
                </a:solidFill>
                <a:latin typeface="Times New Roman" panose="02020603050405020304" pitchFamily="18" charset="0"/>
                <a:ea typeface="隶书" pitchFamily="49" charset="-122"/>
              </a:rPr>
              <a:t>——</a:t>
            </a:r>
            <a:r>
              <a:rPr lang="en-US" altLang="zh-CN" sz="40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《</a:t>
            </a:r>
            <a:r>
              <a:rPr lang="zh-CN" altLang="en-US" sz="40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贞观政要</a:t>
            </a:r>
            <a:r>
              <a:rPr lang="en-US" altLang="zh-CN" sz="4000" b="1" dirty="0">
                <a:solidFill>
                  <a:srgbClr val="0000CC"/>
                </a:solidFill>
                <a:latin typeface="隶书" pitchFamily="49" charset="-122"/>
                <a:ea typeface="隶书" pitchFamily="49" charset="-122"/>
              </a:rPr>
              <a:t>》</a:t>
            </a:r>
            <a:endParaRPr lang="en-US" altLang="zh-CN" sz="4000" b="1" dirty="0">
              <a:solidFill>
                <a:srgbClr val="0000CC"/>
              </a:solidFill>
              <a:latin typeface="隶书" pitchFamily="49" charset="-122"/>
              <a:ea typeface="隶书" pitchFamily="49" charset="-122"/>
            </a:endParaRPr>
          </a:p>
        </p:txBody>
      </p:sp>
      <p:sp>
        <p:nvSpPr>
          <p:cNvPr id="13315" name="文本框 3"/>
          <p:cNvSpPr txBox="1"/>
          <p:nvPr/>
        </p:nvSpPr>
        <p:spPr>
          <a:xfrm>
            <a:off x="787400" y="587375"/>
            <a:ext cx="43656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</a:rPr>
              <a:t>3.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贞观之治的出现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8195" name="文本框 99"/>
          <p:cNvSpPr txBox="1"/>
          <p:nvPr/>
        </p:nvSpPr>
        <p:spPr>
          <a:xfrm>
            <a:off x="609600" y="4678363"/>
            <a:ext cx="7515225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en-US" altLang="zh-CN" sz="3200" b="1" dirty="0">
                <a:solidFill>
                  <a:srgbClr val="0070C0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3200" b="1" dirty="0">
                <a:solidFill>
                  <a:srgbClr val="0070C0"/>
                </a:solidFill>
                <a:latin typeface="宋体" panose="02010600030101010101" pitchFamily="2" charset="-122"/>
              </a:rPr>
              <a:t>读材料和教材，合作探究，在唐太宗时期，出现贞观之治的原因。</a:t>
            </a:r>
            <a:endParaRPr lang="zh-CN" altLang="en-US" sz="3200" b="1" dirty="0">
              <a:solidFill>
                <a:srgbClr val="0070C0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3" grpId="0" animBg="1"/>
      <p:bldP spid="819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4338" name="文本框 3"/>
          <p:cNvSpPr txBox="1"/>
          <p:nvPr/>
        </p:nvSpPr>
        <p:spPr>
          <a:xfrm>
            <a:off x="369888" y="1162050"/>
            <a:ext cx="3962400" cy="70008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</a:rPr>
              <a:t>1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）主观原因：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590675" y="1862138"/>
            <a:ext cx="6638925" cy="10668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b="1" dirty="0">
                <a:solidFill>
                  <a:srgbClr val="0000FF"/>
                </a:solidFill>
                <a:latin typeface="宋体" panose="02010600030101010101" pitchFamily="2" charset="-122"/>
              </a:rPr>
              <a:t>他吸取隋朝速亡的历史教训，因此，他勤于政事，虚心纳谏，从善如流。</a:t>
            </a:r>
            <a:endParaRPr lang="zh-CN" altLang="en-US" sz="32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  <p:sp>
        <p:nvSpPr>
          <p:cNvPr id="14340" name="文本框 1"/>
          <p:cNvSpPr txBox="1"/>
          <p:nvPr/>
        </p:nvSpPr>
        <p:spPr>
          <a:xfrm>
            <a:off x="282575" y="3727450"/>
            <a:ext cx="5978525" cy="7016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（</a:t>
            </a:r>
            <a:r>
              <a:rPr lang="en-US" altLang="zh-CN" sz="4000" b="1" dirty="0">
                <a:solidFill>
                  <a:srgbClr val="FF0000"/>
                </a:solidFill>
                <a:latin typeface="Arial" panose="020B0604020202020204" pitchFamily="34" charset="0"/>
              </a:rPr>
              <a:t>2</a:t>
            </a:r>
            <a:r>
              <a:rPr lang="zh-CN" altLang="en-US" sz="4000" b="1" dirty="0">
                <a:solidFill>
                  <a:srgbClr val="FF0000"/>
                </a:solidFill>
                <a:latin typeface="Arial" panose="020B0604020202020204" pitchFamily="34" charset="0"/>
              </a:rPr>
              <a:t>）客观原因（措施）：</a:t>
            </a:r>
            <a:endParaRPr lang="zh-CN" altLang="en-US" sz="4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03363" y="4429125"/>
            <a:ext cx="6975475" cy="5492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000" b="1" dirty="0">
                <a:solidFill>
                  <a:srgbClr val="0000FF"/>
                </a:solidFill>
                <a:latin typeface="宋体" panose="02010600030101010101" pitchFamily="2" charset="-122"/>
              </a:rPr>
              <a:t>①任用贤能。</a:t>
            </a:r>
            <a:endParaRPr lang="zh-CN" altLang="en-US" sz="3000" b="1" dirty="0">
              <a:solidFill>
                <a:srgbClr val="0000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5363" name="Rectangle 3"/>
          <p:cNvSpPr>
            <a:spLocks noGrp="1"/>
          </p:cNvSpPr>
          <p:nvPr>
            <p:ph idx="1"/>
          </p:nvPr>
        </p:nvSpPr>
        <p:spPr>
          <a:xfrm>
            <a:off x="395288" y="1328738"/>
            <a:ext cx="8229600" cy="3190875"/>
          </a:xfrm>
          <a:noFill/>
          <a:ln>
            <a:noFill/>
          </a:ln>
        </p:spPr>
        <p:txBody>
          <a:bodyPr/>
          <a:p>
            <a:pPr>
              <a:buFontTx/>
              <a:buNone/>
            </a:pPr>
            <a:r>
              <a:rPr lang="zh-CN" altLang="en-US" dirty="0"/>
              <a:t>          唐太宗认为“致安之本，惟在得人”，所以他很重视选官和用人。他求贤若渴，为了改善吏治，争取各地主集团的支持，他选拔任用了许多有才能的人担任中央要职。这些人出身不同，代表了各种地主势力，也有出身低微的寒门人士。 </a:t>
            </a:r>
            <a:endParaRPr lang="zh-CN" altLang="en-US" dirty="0"/>
          </a:p>
        </p:txBody>
      </p:sp>
      <p:sp>
        <p:nvSpPr>
          <p:cNvPr id="15364" name="Text Box 4"/>
          <p:cNvSpPr txBox="1"/>
          <p:nvPr/>
        </p:nvSpPr>
        <p:spPr>
          <a:xfrm>
            <a:off x="755650" y="4519613"/>
            <a:ext cx="7042150" cy="641350"/>
          </a:xfrm>
          <a:prstGeom prst="rect">
            <a:avLst/>
          </a:prstGeom>
          <a:noFill/>
          <a:ln w="9525">
            <a:noFill/>
          </a:ln>
        </p:spPr>
        <p:txBody>
          <a:bodyPr wrap="none">
            <a:spAutoFit/>
          </a:bodyPr>
          <a:p>
            <a:r>
              <a:rPr lang="zh-CN" altLang="en-US" sz="3600" dirty="0">
                <a:solidFill>
                  <a:srgbClr val="FF0066"/>
                </a:solidFill>
                <a:latin typeface="Arial" panose="020B0604020202020204" pitchFamily="34" charset="0"/>
              </a:rPr>
              <a:t>你知道唐太宗身边有哪些能臣吗？</a:t>
            </a:r>
            <a:endParaRPr lang="zh-CN" altLang="en-US" sz="3600" dirty="0">
              <a:solidFill>
                <a:srgbClr val="FF0066"/>
              </a:solidFill>
              <a:latin typeface="Arial" panose="020B0604020202020204" pitchFamily="34" charset="0"/>
            </a:endParaRPr>
          </a:p>
        </p:txBody>
      </p:sp>
      <p:sp>
        <p:nvSpPr>
          <p:cNvPr id="2" name="文本框 3"/>
          <p:cNvSpPr txBox="1"/>
          <p:nvPr/>
        </p:nvSpPr>
        <p:spPr>
          <a:xfrm>
            <a:off x="668338" y="727075"/>
            <a:ext cx="1971675" cy="579438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p>
            <a:r>
              <a:rPr lang="zh-CN" altLang="en-US" sz="3200" dirty="0">
                <a:latin typeface="华文隶书" pitchFamily="2" charset="-122"/>
                <a:ea typeface="华文隶书" pitchFamily="2" charset="-122"/>
              </a:rPr>
              <a:t>读材料：</a:t>
            </a:r>
            <a:endParaRPr lang="zh-CN" altLang="en-US" sz="3200" dirty="0">
              <a:latin typeface="华文隶书" pitchFamily="2" charset="-122"/>
              <a:ea typeface="华文隶书" pitchFamily="2" charset="-122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charRg st="12" end="1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363">
                                            <p:txEl>
                                              <p:charRg st="12" end="1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364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64">
                                            <p:txEl>
                                              <p:charRg st="0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主题8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主题8</Template>
  <TotalTime>0</TotalTime>
  <Words>2680</Words>
  <Application>WPS 演示</Application>
  <PresentationFormat>全屏显示(4:3)</PresentationFormat>
  <Paragraphs>248</Paragraphs>
  <Slides>29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54" baseType="lpstr">
      <vt:lpstr>Arial</vt:lpstr>
      <vt:lpstr>宋体</vt:lpstr>
      <vt:lpstr>Wingdings</vt:lpstr>
      <vt:lpstr>Calibri Light</vt:lpstr>
      <vt:lpstr>Calibri</vt:lpstr>
      <vt:lpstr>隶书</vt:lpstr>
      <vt:lpstr>微软雅黑</vt:lpstr>
      <vt:lpstr>黑体</vt:lpstr>
      <vt:lpstr>方正姚体</vt:lpstr>
      <vt:lpstr>华文隶书</vt:lpstr>
      <vt:lpstr>+mn-ea</vt:lpstr>
      <vt:lpstr>Segoe Print</vt:lpstr>
      <vt:lpstr>华文彩云</vt:lpstr>
      <vt:lpstr>Times New Roman</vt:lpstr>
      <vt:lpstr>华文行楷</vt:lpstr>
      <vt:lpstr>华文中宋</vt:lpstr>
      <vt:lpstr>华文楷体</vt:lpstr>
      <vt:lpstr>Verdana</vt:lpstr>
      <vt:lpstr>楷体_GB2312</vt:lpstr>
      <vt:lpstr>新宋体</vt:lpstr>
      <vt:lpstr>Tahoma</vt:lpstr>
      <vt:lpstr>华文新魏</vt:lpstr>
      <vt:lpstr>Calibri Light</vt:lpstr>
      <vt:lpstr>Arial Unicode MS</vt:lpstr>
      <vt:lpstr>主题8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免费更新请加微信：popo6111；淘宝店铺：泡泡教育5</dc:title>
  <dc:creator>免费更新请加微信：popo6111; 淘宝店铺：泡泡教育5</dc:creator>
  <cp:keywords>免费更新请加微信：popo6111; 淘宝店铺：泡泡教育5</cp:keywords>
  <dc:description>免费更新请加微信：popo6111；淘宝店铺：泡泡教育5</dc:description>
  <cp:category>免费更新请加微信：popo6111; 淘宝店铺：泡泡教育5</cp:category>
  <cp:lastModifiedBy>Administrator</cp:lastModifiedBy>
  <cp:revision>18</cp:revision>
  <dcterms:created xsi:type="dcterms:W3CDTF">2016-11-22T03:09:26Z</dcterms:created>
  <dcterms:modified xsi:type="dcterms:W3CDTF">2023-01-13T06:10:23Z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2052-11.1.0.13703</vt:lpwstr>
  </property>
  <property fmtid="{D5CDD505-2E9C-101B-9397-08002B2CF9AE}" pid="3" name="ICV">
    <vt:lpwstr>43ACE87B38CA4C1EB61277EC6B9EF15A</vt:lpwstr>
  </property>
</Properties>
</file>