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2"/>
  </p:notesMasterIdLst>
  <p:sldIdLst>
    <p:sldId id="256" r:id="rId3"/>
    <p:sldId id="259" r:id="rId4"/>
    <p:sldId id="260" r:id="rId5"/>
    <p:sldId id="257" r:id="rId6"/>
    <p:sldId id="857" r:id="rId7"/>
    <p:sldId id="261" r:id="rId8"/>
    <p:sldId id="263" r:id="rId9"/>
    <p:sldId id="858" r:id="rId10"/>
    <p:sldId id="265" r:id="rId11"/>
    <p:sldId id="270" r:id="rId12"/>
    <p:sldId id="264" r:id="rId13"/>
    <p:sldId id="286" r:id="rId14"/>
    <p:sldId id="287" r:id="rId15"/>
    <p:sldId id="267" r:id="rId16"/>
    <p:sldId id="288" r:id="rId17"/>
    <p:sldId id="289" r:id="rId18"/>
    <p:sldId id="283" r:id="rId19"/>
    <p:sldId id="276" r:id="rId20"/>
    <p:sldId id="274" r:id="rId21"/>
    <p:sldId id="269" r:id="rId22"/>
    <p:sldId id="273" r:id="rId23"/>
    <p:sldId id="278" r:id="rId24"/>
    <p:sldId id="279" r:id="rId25"/>
    <p:sldId id="290" r:id="rId26"/>
    <p:sldId id="281" r:id="rId27"/>
    <p:sldId id="282" r:id="rId28"/>
    <p:sldId id="291" r:id="rId29"/>
    <p:sldId id="869" r:id="rId30"/>
    <p:sldId id="871" r:id="rId31"/>
    <p:sldId id="872" r:id="rId32"/>
    <p:sldId id="873" r:id="rId33"/>
    <p:sldId id="874" r:id="rId34"/>
    <p:sldId id="875" r:id="rId35"/>
    <p:sldId id="876" r:id="rId36"/>
    <p:sldId id="877" r:id="rId37"/>
    <p:sldId id="878" r:id="rId38"/>
    <p:sldId id="879" r:id="rId39"/>
    <p:sldId id="880" r:id="rId40"/>
    <p:sldId id="277" r:id="rId4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944" autoAdjust="0"/>
    <p:restoredTop sz="92932"/>
  </p:normalViewPr>
  <p:slideViewPr>
    <p:cSldViewPr>
      <p:cViewPr varScale="1">
        <p:scale>
          <a:sx n="58" d="100"/>
          <a:sy n="58" d="100"/>
        </p:scale>
        <p:origin x="640"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523C6B-9D27-4DB2-9CAF-65A16113E77A}" type="datetimeFigureOut">
              <a:rPr lang="zh-CN" altLang="en-US" smtClean="0"/>
              <a:pPr/>
              <a:t>2021/2/23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8804C7-D78B-4A46-AAF4-1B63CC0B955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F8804C7-D78B-4A46-AAF4-1B63CC0B955C}" type="slidenum">
              <a:rPr lang="zh-CN" altLang="en-US" smtClean="0"/>
              <a:pPr/>
              <a:t>2</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52027C9-0337-433A-A54A-A667052152D9}" type="datetimeFigureOut">
              <a:rPr lang="zh-CN" altLang="en-US" smtClean="0"/>
              <a:pPr/>
              <a:t>2021/2/23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226492-6C27-43C3-94F2-AB693FC7632A}"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52027C9-0337-433A-A54A-A667052152D9}" type="datetimeFigureOut">
              <a:rPr lang="zh-CN" altLang="en-US" smtClean="0"/>
              <a:pPr/>
              <a:t>2021/2/23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226492-6C27-43C3-94F2-AB693FC7632A}"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52027C9-0337-433A-A54A-A667052152D9}" type="datetimeFigureOut">
              <a:rPr lang="zh-CN" altLang="en-US" smtClean="0"/>
              <a:pPr/>
              <a:t>2021/2/23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226492-6C27-43C3-94F2-AB693FC7632A}"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noProof="1"/>
              <a:t>单击此处编辑母版标题样式</a:t>
            </a:r>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a:t>单击此处编辑母版副标题样式</a:t>
            </a:r>
          </a:p>
        </p:txBody>
      </p:sp>
      <p:sp>
        <p:nvSpPr>
          <p:cNvPr id="4" name="日期占位符 3">
            <a:extLst>
              <a:ext uri="{FF2B5EF4-FFF2-40B4-BE49-F238E27FC236}">
                <a16:creationId xmlns:a16="http://schemas.microsoft.com/office/drawing/2014/main" id="{6CA273C8-E8EA-F64A-A206-95FE89D2BB39}"/>
              </a:ext>
            </a:extLst>
          </p:cNvPr>
          <p:cNvSpPr>
            <a:spLocks noGrp="1"/>
          </p:cNvSpPr>
          <p:nvPr>
            <p:ph type="dt" sz="half" idx="10"/>
          </p:nvPr>
        </p:nvSpPr>
        <p:spPr/>
        <p:txBody>
          <a:bodyPr/>
          <a:lstStyle>
            <a:lvl1pPr>
              <a:defRPr/>
            </a:lvl1pPr>
          </a:lstStyle>
          <a:p>
            <a:pPr>
              <a:defRPr/>
            </a:pPr>
            <a:endParaRPr lang="zh-CN" altLang="en-US"/>
          </a:p>
        </p:txBody>
      </p:sp>
      <p:sp>
        <p:nvSpPr>
          <p:cNvPr id="5" name="页脚占位符 4">
            <a:extLst>
              <a:ext uri="{FF2B5EF4-FFF2-40B4-BE49-F238E27FC236}">
                <a16:creationId xmlns:a16="http://schemas.microsoft.com/office/drawing/2014/main" id="{17D0E81D-1F58-B041-81DE-21C9B4A111C9}"/>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111DC950-A442-3B40-A79E-AF34D3375691}"/>
              </a:ext>
            </a:extLst>
          </p:cNvPr>
          <p:cNvSpPr>
            <a:spLocks noGrp="1"/>
          </p:cNvSpPr>
          <p:nvPr>
            <p:ph type="sldNum" sz="quarter" idx="12"/>
          </p:nvPr>
        </p:nvSpPr>
        <p:spPr/>
        <p:txBody>
          <a:bodyPr/>
          <a:lstStyle>
            <a:lvl1pPr>
              <a:defRPr/>
            </a:lvl1pPr>
          </a:lstStyle>
          <a:p>
            <a:fld id="{4752E180-6B95-FE49-B22E-6EFF4FD05EF2}" type="slidenum">
              <a:rPr lang="zh-CN" altLang="en-US"/>
              <a:pPr/>
              <a:t>‹#›</a:t>
            </a:fld>
            <a:endParaRPr lang="zh-CN" altLang="en-US"/>
          </a:p>
        </p:txBody>
      </p:sp>
    </p:spTree>
    <p:extLst>
      <p:ext uri="{BB962C8B-B14F-4D97-AF65-F5344CB8AC3E}">
        <p14:creationId xmlns:p14="http://schemas.microsoft.com/office/powerpoint/2010/main" val="11310144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365125"/>
            <a:ext cx="7886700" cy="1325563"/>
          </a:xfrm>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BC26AF3B-5B5B-1D4E-8549-891FEFD3250B}"/>
              </a:ext>
            </a:extLst>
          </p:cNvPr>
          <p:cNvSpPr>
            <a:spLocks noGrp="1"/>
          </p:cNvSpPr>
          <p:nvPr>
            <p:ph type="dt" sz="half" idx="10"/>
          </p:nvPr>
        </p:nvSpPr>
        <p:spPr/>
        <p:txBody>
          <a:bodyPr/>
          <a:lstStyle>
            <a:lvl1pPr>
              <a:defRPr/>
            </a:lvl1pPr>
          </a:lstStyle>
          <a:p>
            <a:pPr>
              <a:defRPr/>
            </a:pPr>
            <a:endParaRPr lang="zh-CN" altLang="en-US"/>
          </a:p>
        </p:txBody>
      </p:sp>
      <p:sp>
        <p:nvSpPr>
          <p:cNvPr id="5" name="页脚占位符 4">
            <a:extLst>
              <a:ext uri="{FF2B5EF4-FFF2-40B4-BE49-F238E27FC236}">
                <a16:creationId xmlns:a16="http://schemas.microsoft.com/office/drawing/2014/main" id="{750F60C6-1B0C-534D-AB1E-ABA8FB9CAFCE}"/>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505F201B-526A-C641-84EC-85A6C29F31B6}"/>
              </a:ext>
            </a:extLst>
          </p:cNvPr>
          <p:cNvSpPr>
            <a:spLocks noGrp="1"/>
          </p:cNvSpPr>
          <p:nvPr>
            <p:ph type="sldNum" sz="quarter" idx="12"/>
          </p:nvPr>
        </p:nvSpPr>
        <p:spPr/>
        <p:txBody>
          <a:bodyPr/>
          <a:lstStyle>
            <a:lvl1pPr>
              <a:defRPr/>
            </a:lvl1pPr>
          </a:lstStyle>
          <a:p>
            <a:fld id="{0BA16B64-977B-A14A-AC26-7EFFA44CB7DB}" type="slidenum">
              <a:rPr lang="zh-CN" altLang="en-US"/>
              <a:pPr/>
              <a:t>‹#›</a:t>
            </a:fld>
            <a:endParaRPr lang="zh-CN" altLang="en-US"/>
          </a:p>
        </p:txBody>
      </p:sp>
    </p:spTree>
    <p:extLst>
      <p:ext uri="{BB962C8B-B14F-4D97-AF65-F5344CB8AC3E}">
        <p14:creationId xmlns:p14="http://schemas.microsoft.com/office/powerpoint/2010/main" val="1577330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noProof="1"/>
              <a:t>单击此处编辑母版标题样式</a:t>
            </a:r>
          </a:p>
        </p:txBody>
      </p:sp>
      <p:sp>
        <p:nvSpPr>
          <p:cNvPr id="3" name="文本占位符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a:t>单击此处编辑母版文本样式</a:t>
            </a:r>
          </a:p>
        </p:txBody>
      </p:sp>
      <p:sp>
        <p:nvSpPr>
          <p:cNvPr id="4" name="日期占位符 3">
            <a:extLst>
              <a:ext uri="{FF2B5EF4-FFF2-40B4-BE49-F238E27FC236}">
                <a16:creationId xmlns:a16="http://schemas.microsoft.com/office/drawing/2014/main" id="{4F7A3066-344D-D942-92A9-77FFE7B1CB74}"/>
              </a:ext>
            </a:extLst>
          </p:cNvPr>
          <p:cNvSpPr>
            <a:spLocks noGrp="1"/>
          </p:cNvSpPr>
          <p:nvPr>
            <p:ph type="dt" sz="half" idx="10"/>
          </p:nvPr>
        </p:nvSpPr>
        <p:spPr/>
        <p:txBody>
          <a:bodyPr/>
          <a:lstStyle>
            <a:lvl1pPr>
              <a:defRPr/>
            </a:lvl1pPr>
          </a:lstStyle>
          <a:p>
            <a:pPr>
              <a:defRPr/>
            </a:pPr>
            <a:endParaRPr lang="zh-CN" altLang="en-US"/>
          </a:p>
        </p:txBody>
      </p:sp>
      <p:sp>
        <p:nvSpPr>
          <p:cNvPr id="5" name="页脚占位符 4">
            <a:extLst>
              <a:ext uri="{FF2B5EF4-FFF2-40B4-BE49-F238E27FC236}">
                <a16:creationId xmlns:a16="http://schemas.microsoft.com/office/drawing/2014/main" id="{54B1ADE9-2D6D-3344-B0F6-49001CFD66EA}"/>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766310F1-27D2-6D4C-9D1C-B44ECB69181B}"/>
              </a:ext>
            </a:extLst>
          </p:cNvPr>
          <p:cNvSpPr>
            <a:spLocks noGrp="1"/>
          </p:cNvSpPr>
          <p:nvPr>
            <p:ph type="sldNum" sz="quarter" idx="12"/>
          </p:nvPr>
        </p:nvSpPr>
        <p:spPr/>
        <p:txBody>
          <a:bodyPr/>
          <a:lstStyle>
            <a:lvl1pPr>
              <a:defRPr/>
            </a:lvl1pPr>
          </a:lstStyle>
          <a:p>
            <a:fld id="{B359AF57-E118-6345-869D-D8C366A1835C}" type="slidenum">
              <a:rPr lang="zh-CN" altLang="en-US"/>
              <a:pPr/>
              <a:t>‹#›</a:t>
            </a:fld>
            <a:endParaRPr lang="zh-CN" altLang="en-US"/>
          </a:p>
        </p:txBody>
      </p:sp>
    </p:spTree>
    <p:extLst>
      <p:ext uri="{BB962C8B-B14F-4D97-AF65-F5344CB8AC3E}">
        <p14:creationId xmlns:p14="http://schemas.microsoft.com/office/powerpoint/2010/main" val="34671518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365125"/>
            <a:ext cx="7886700" cy="1325563"/>
          </a:xfrm>
        </p:spPr>
        <p:txBody>
          <a:bodyPr/>
          <a:lstStyle/>
          <a:p>
            <a:r>
              <a:rPr lang="zh-CN" altLang="en-US" noProof="1"/>
              <a:t>单击此处编辑母版标题样式</a:t>
            </a:r>
          </a:p>
        </p:txBody>
      </p:sp>
      <p:sp>
        <p:nvSpPr>
          <p:cNvPr id="3" name="内容占位符 2"/>
          <p:cNvSpPr>
            <a:spLocks noGrp="1"/>
          </p:cNvSpPr>
          <p:nvPr>
            <p:ph sz="half" idx="1"/>
          </p:nvPr>
        </p:nvSpPr>
        <p:spPr>
          <a:xfrm>
            <a:off x="628650" y="1825625"/>
            <a:ext cx="3886200" cy="435133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4629150" y="1825625"/>
            <a:ext cx="3886200" cy="435133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a:extLst>
              <a:ext uri="{FF2B5EF4-FFF2-40B4-BE49-F238E27FC236}">
                <a16:creationId xmlns:a16="http://schemas.microsoft.com/office/drawing/2014/main" id="{E90565A6-CE4B-B045-94D4-8984A19B1190}"/>
              </a:ext>
            </a:extLst>
          </p:cNvPr>
          <p:cNvSpPr>
            <a:spLocks noGrp="1"/>
          </p:cNvSpPr>
          <p:nvPr>
            <p:ph type="dt" sz="half" idx="10"/>
          </p:nvPr>
        </p:nvSpPr>
        <p:spPr/>
        <p:txBody>
          <a:bodyPr/>
          <a:lstStyle>
            <a:lvl1pPr>
              <a:defRPr/>
            </a:lvl1pPr>
          </a:lstStyle>
          <a:p>
            <a:pPr>
              <a:defRPr/>
            </a:pPr>
            <a:endParaRPr lang="zh-CN" altLang="en-US"/>
          </a:p>
        </p:txBody>
      </p:sp>
      <p:sp>
        <p:nvSpPr>
          <p:cNvPr id="6" name="页脚占位符 4">
            <a:extLst>
              <a:ext uri="{FF2B5EF4-FFF2-40B4-BE49-F238E27FC236}">
                <a16:creationId xmlns:a16="http://schemas.microsoft.com/office/drawing/2014/main" id="{983785DB-AE73-1741-B3EF-A5608441943A}"/>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id="{26AE8D97-7A99-494F-A7EA-CCC8FF752E4B}"/>
              </a:ext>
            </a:extLst>
          </p:cNvPr>
          <p:cNvSpPr>
            <a:spLocks noGrp="1"/>
          </p:cNvSpPr>
          <p:nvPr>
            <p:ph type="sldNum" sz="quarter" idx="12"/>
          </p:nvPr>
        </p:nvSpPr>
        <p:spPr/>
        <p:txBody>
          <a:bodyPr/>
          <a:lstStyle>
            <a:lvl1pPr>
              <a:defRPr/>
            </a:lvl1pPr>
          </a:lstStyle>
          <a:p>
            <a:fld id="{47122094-87AF-064D-BD51-E359827A98E3}" type="slidenum">
              <a:rPr lang="zh-CN" altLang="en-US"/>
              <a:pPr/>
              <a:t>‹#›</a:t>
            </a:fld>
            <a:endParaRPr lang="zh-CN" altLang="en-US"/>
          </a:p>
        </p:txBody>
      </p:sp>
    </p:spTree>
    <p:extLst>
      <p:ext uri="{BB962C8B-B14F-4D97-AF65-F5344CB8AC3E}">
        <p14:creationId xmlns:p14="http://schemas.microsoft.com/office/powerpoint/2010/main" val="8713747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a:t>单击此处编辑母版标题样式</a:t>
            </a:r>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a:t>单击此处编辑母版文本样式</a:t>
            </a:r>
          </a:p>
        </p:txBody>
      </p:sp>
      <p:sp>
        <p:nvSpPr>
          <p:cNvPr id="4" name="内容占位符 3"/>
          <p:cNvSpPr>
            <a:spLocks noGrp="1"/>
          </p:cNvSpPr>
          <p:nvPr>
            <p:ph sz="half" idx="2"/>
          </p:nvPr>
        </p:nvSpPr>
        <p:spPr>
          <a:xfrm>
            <a:off x="890081" y="2665379"/>
            <a:ext cx="3655181" cy="3524284"/>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a:t>单击此处编辑母版文本样式</a:t>
            </a:r>
          </a:p>
        </p:txBody>
      </p:sp>
      <p:sp>
        <p:nvSpPr>
          <p:cNvPr id="6" name="内容占位符 5"/>
          <p:cNvSpPr>
            <a:spLocks noGrp="1"/>
          </p:cNvSpPr>
          <p:nvPr>
            <p:ph sz="quarter" idx="4"/>
          </p:nvPr>
        </p:nvSpPr>
        <p:spPr>
          <a:xfrm>
            <a:off x="4692704" y="2665379"/>
            <a:ext cx="3673182" cy="3524284"/>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a:extLst>
              <a:ext uri="{FF2B5EF4-FFF2-40B4-BE49-F238E27FC236}">
                <a16:creationId xmlns:a16="http://schemas.microsoft.com/office/drawing/2014/main" id="{4E2640B0-D99C-1F4C-86C7-1D6049235B34}"/>
              </a:ext>
            </a:extLst>
          </p:cNvPr>
          <p:cNvSpPr>
            <a:spLocks noGrp="1"/>
          </p:cNvSpPr>
          <p:nvPr>
            <p:ph type="dt" sz="half" idx="10"/>
          </p:nvPr>
        </p:nvSpPr>
        <p:spPr/>
        <p:txBody>
          <a:bodyPr/>
          <a:lstStyle>
            <a:lvl1pPr>
              <a:defRPr/>
            </a:lvl1pPr>
          </a:lstStyle>
          <a:p>
            <a:pPr>
              <a:defRPr/>
            </a:pPr>
            <a:endParaRPr lang="zh-CN" altLang="en-US"/>
          </a:p>
        </p:txBody>
      </p:sp>
      <p:sp>
        <p:nvSpPr>
          <p:cNvPr id="8" name="页脚占位符 4">
            <a:extLst>
              <a:ext uri="{FF2B5EF4-FFF2-40B4-BE49-F238E27FC236}">
                <a16:creationId xmlns:a16="http://schemas.microsoft.com/office/drawing/2014/main" id="{DCF6076C-A867-8E4C-A1DC-046BAD7DF7F7}"/>
              </a:ext>
            </a:extLst>
          </p:cNvPr>
          <p:cNvSpPr>
            <a:spLocks noGrp="1"/>
          </p:cNvSpPr>
          <p:nvPr>
            <p:ph type="ftr" sz="quarter" idx="11"/>
          </p:nvPr>
        </p:nvSpPr>
        <p:spPr/>
        <p:txBody>
          <a:bodyPr/>
          <a:lstStyle>
            <a:lvl1pPr>
              <a:defRPr/>
            </a:lvl1pPr>
          </a:lstStyle>
          <a:p>
            <a:pPr>
              <a:defRPr/>
            </a:pPr>
            <a:endParaRPr lang="zh-CN" altLang="en-US"/>
          </a:p>
        </p:txBody>
      </p:sp>
      <p:sp>
        <p:nvSpPr>
          <p:cNvPr id="9" name="灯片编号占位符 5">
            <a:extLst>
              <a:ext uri="{FF2B5EF4-FFF2-40B4-BE49-F238E27FC236}">
                <a16:creationId xmlns:a16="http://schemas.microsoft.com/office/drawing/2014/main" id="{B00E4D23-E9FC-AC4F-8A7E-91BB5E2AA7BE}"/>
              </a:ext>
            </a:extLst>
          </p:cNvPr>
          <p:cNvSpPr>
            <a:spLocks noGrp="1"/>
          </p:cNvSpPr>
          <p:nvPr>
            <p:ph type="sldNum" sz="quarter" idx="12"/>
          </p:nvPr>
        </p:nvSpPr>
        <p:spPr/>
        <p:txBody>
          <a:bodyPr/>
          <a:lstStyle>
            <a:lvl1pPr>
              <a:defRPr/>
            </a:lvl1pPr>
          </a:lstStyle>
          <a:p>
            <a:fld id="{6E43E608-A93E-1B42-8249-160A2A9AF02F}" type="slidenum">
              <a:rPr lang="zh-CN" altLang="en-US"/>
              <a:pPr/>
              <a:t>‹#›</a:t>
            </a:fld>
            <a:endParaRPr lang="zh-CN" altLang="en-US"/>
          </a:p>
        </p:txBody>
      </p:sp>
    </p:spTree>
    <p:extLst>
      <p:ext uri="{BB962C8B-B14F-4D97-AF65-F5344CB8AC3E}">
        <p14:creationId xmlns:p14="http://schemas.microsoft.com/office/powerpoint/2010/main" val="13877662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365125"/>
            <a:ext cx="7886700" cy="1325563"/>
          </a:xfrm>
        </p:spPr>
        <p:txBody>
          <a:bodyPr/>
          <a:lstStyle/>
          <a:p>
            <a:r>
              <a:rPr lang="zh-CN" altLang="en-US" noProof="1"/>
              <a:t>单击此处编辑母版标题样式</a:t>
            </a:r>
          </a:p>
        </p:txBody>
      </p:sp>
      <p:sp>
        <p:nvSpPr>
          <p:cNvPr id="3" name="日期占位符 3">
            <a:extLst>
              <a:ext uri="{FF2B5EF4-FFF2-40B4-BE49-F238E27FC236}">
                <a16:creationId xmlns:a16="http://schemas.microsoft.com/office/drawing/2014/main" id="{58004820-4741-F94A-AABB-6A242718036D}"/>
              </a:ext>
            </a:extLst>
          </p:cNvPr>
          <p:cNvSpPr>
            <a:spLocks noGrp="1"/>
          </p:cNvSpPr>
          <p:nvPr>
            <p:ph type="dt" sz="half" idx="10"/>
          </p:nvPr>
        </p:nvSpPr>
        <p:spPr/>
        <p:txBody>
          <a:bodyPr/>
          <a:lstStyle>
            <a:lvl1pPr>
              <a:defRPr/>
            </a:lvl1pPr>
          </a:lstStyle>
          <a:p>
            <a:pPr>
              <a:defRPr/>
            </a:pPr>
            <a:endParaRPr lang="zh-CN" altLang="en-US"/>
          </a:p>
        </p:txBody>
      </p:sp>
      <p:sp>
        <p:nvSpPr>
          <p:cNvPr id="4" name="页脚占位符 4">
            <a:extLst>
              <a:ext uri="{FF2B5EF4-FFF2-40B4-BE49-F238E27FC236}">
                <a16:creationId xmlns:a16="http://schemas.microsoft.com/office/drawing/2014/main" id="{A26F17D4-DC6F-D746-8CB2-128ABAF2267F}"/>
              </a:ext>
            </a:extLst>
          </p:cNvPr>
          <p:cNvSpPr>
            <a:spLocks noGrp="1"/>
          </p:cNvSpPr>
          <p:nvPr>
            <p:ph type="ftr" sz="quarter" idx="11"/>
          </p:nvPr>
        </p:nvSpPr>
        <p:spPr/>
        <p:txBody>
          <a:bodyPr/>
          <a:lstStyle>
            <a:lvl1pPr>
              <a:defRPr/>
            </a:lvl1pPr>
          </a:lstStyle>
          <a:p>
            <a:pPr>
              <a:defRPr/>
            </a:pPr>
            <a:endParaRPr lang="zh-CN" altLang="en-US"/>
          </a:p>
        </p:txBody>
      </p:sp>
      <p:sp>
        <p:nvSpPr>
          <p:cNvPr id="5" name="灯片编号占位符 5">
            <a:extLst>
              <a:ext uri="{FF2B5EF4-FFF2-40B4-BE49-F238E27FC236}">
                <a16:creationId xmlns:a16="http://schemas.microsoft.com/office/drawing/2014/main" id="{F666E7DB-008A-CF44-AAAF-15A8F723F60D}"/>
              </a:ext>
            </a:extLst>
          </p:cNvPr>
          <p:cNvSpPr>
            <a:spLocks noGrp="1"/>
          </p:cNvSpPr>
          <p:nvPr>
            <p:ph type="sldNum" sz="quarter" idx="12"/>
          </p:nvPr>
        </p:nvSpPr>
        <p:spPr/>
        <p:txBody>
          <a:bodyPr/>
          <a:lstStyle>
            <a:lvl1pPr>
              <a:defRPr/>
            </a:lvl1pPr>
          </a:lstStyle>
          <a:p>
            <a:fld id="{02CEBC90-E3C3-3649-8569-F5EB20B488F9}" type="slidenum">
              <a:rPr lang="zh-CN" altLang="en-US"/>
              <a:pPr/>
              <a:t>‹#›</a:t>
            </a:fld>
            <a:endParaRPr lang="zh-CN" altLang="en-US"/>
          </a:p>
        </p:txBody>
      </p:sp>
    </p:spTree>
    <p:extLst>
      <p:ext uri="{BB962C8B-B14F-4D97-AF65-F5344CB8AC3E}">
        <p14:creationId xmlns:p14="http://schemas.microsoft.com/office/powerpoint/2010/main" val="17847490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a:extLst>
              <a:ext uri="{FF2B5EF4-FFF2-40B4-BE49-F238E27FC236}">
                <a16:creationId xmlns:a16="http://schemas.microsoft.com/office/drawing/2014/main" id="{0C5F9894-1306-8246-AFFB-0AA2D370AE75}"/>
              </a:ext>
            </a:extLst>
          </p:cNvPr>
          <p:cNvSpPr>
            <a:spLocks noGrp="1"/>
          </p:cNvSpPr>
          <p:nvPr>
            <p:ph type="dt" sz="half" idx="10"/>
          </p:nvPr>
        </p:nvSpPr>
        <p:spPr/>
        <p:txBody>
          <a:bodyPr/>
          <a:lstStyle>
            <a:lvl1pPr>
              <a:defRPr/>
            </a:lvl1pPr>
          </a:lstStyle>
          <a:p>
            <a:pPr>
              <a:defRPr/>
            </a:pPr>
            <a:endParaRPr lang="zh-CN" altLang="en-US"/>
          </a:p>
        </p:txBody>
      </p:sp>
      <p:sp>
        <p:nvSpPr>
          <p:cNvPr id="3" name="页脚占位符 4">
            <a:extLst>
              <a:ext uri="{FF2B5EF4-FFF2-40B4-BE49-F238E27FC236}">
                <a16:creationId xmlns:a16="http://schemas.microsoft.com/office/drawing/2014/main" id="{5A99EE38-FD03-F546-B48E-E4AA42F53316}"/>
              </a:ext>
            </a:extLst>
          </p:cNvPr>
          <p:cNvSpPr>
            <a:spLocks noGrp="1"/>
          </p:cNvSpPr>
          <p:nvPr>
            <p:ph type="ftr" sz="quarter" idx="11"/>
          </p:nvPr>
        </p:nvSpPr>
        <p:spPr/>
        <p:txBody>
          <a:bodyPr/>
          <a:lstStyle>
            <a:lvl1pPr>
              <a:defRPr/>
            </a:lvl1pPr>
          </a:lstStyle>
          <a:p>
            <a:pPr>
              <a:defRPr/>
            </a:pPr>
            <a:endParaRPr lang="zh-CN" altLang="en-US"/>
          </a:p>
        </p:txBody>
      </p:sp>
      <p:sp>
        <p:nvSpPr>
          <p:cNvPr id="4" name="灯片编号占位符 5">
            <a:extLst>
              <a:ext uri="{FF2B5EF4-FFF2-40B4-BE49-F238E27FC236}">
                <a16:creationId xmlns:a16="http://schemas.microsoft.com/office/drawing/2014/main" id="{CF5E1557-793B-794A-8D7A-1E001C0397D9}"/>
              </a:ext>
            </a:extLst>
          </p:cNvPr>
          <p:cNvSpPr>
            <a:spLocks noGrp="1"/>
          </p:cNvSpPr>
          <p:nvPr>
            <p:ph type="sldNum" sz="quarter" idx="12"/>
          </p:nvPr>
        </p:nvSpPr>
        <p:spPr/>
        <p:txBody>
          <a:bodyPr/>
          <a:lstStyle>
            <a:lvl1pPr>
              <a:defRPr/>
            </a:lvl1pPr>
          </a:lstStyle>
          <a:p>
            <a:fld id="{3A430F12-076E-CE48-BA45-881AA42AABB0}" type="slidenum">
              <a:rPr lang="zh-CN" altLang="en-US"/>
              <a:pPr/>
              <a:t>‹#›</a:t>
            </a:fld>
            <a:endParaRPr lang="zh-CN" altLang="en-US"/>
          </a:p>
        </p:txBody>
      </p:sp>
    </p:spTree>
    <p:extLst>
      <p:ext uri="{BB962C8B-B14F-4D97-AF65-F5344CB8AC3E}">
        <p14:creationId xmlns:p14="http://schemas.microsoft.com/office/powerpoint/2010/main" val="5754454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3200"/>
            </a:lvl1pPr>
          </a:lstStyle>
          <a:p>
            <a:r>
              <a:rPr lang="zh-CN" altLang="en-US" noProof="1"/>
              <a:t>单击此处编辑母版标题样式</a:t>
            </a:r>
          </a:p>
        </p:txBody>
      </p:sp>
      <p:sp>
        <p:nvSpPr>
          <p:cNvPr id="3" name="图片占位符 2"/>
          <p:cNvSpPr>
            <a:spLocks noGrp="1"/>
          </p:cNvSpPr>
          <p:nvPr>
            <p:ph type="pic" idx="1"/>
          </p:nvPr>
        </p:nvSpPr>
        <p:spPr>
          <a:xfrm>
            <a:off x="3887391" y="457201"/>
            <a:ext cx="462915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p>
        </p:txBody>
      </p:sp>
      <p:sp>
        <p:nvSpPr>
          <p:cNvPr id="5" name="日期占位符 3">
            <a:extLst>
              <a:ext uri="{FF2B5EF4-FFF2-40B4-BE49-F238E27FC236}">
                <a16:creationId xmlns:a16="http://schemas.microsoft.com/office/drawing/2014/main" id="{E83F9F1C-C3B9-594E-9EB4-1B14439A5094}"/>
              </a:ext>
            </a:extLst>
          </p:cNvPr>
          <p:cNvSpPr>
            <a:spLocks noGrp="1"/>
          </p:cNvSpPr>
          <p:nvPr>
            <p:ph type="dt" sz="half" idx="10"/>
          </p:nvPr>
        </p:nvSpPr>
        <p:spPr/>
        <p:txBody>
          <a:bodyPr/>
          <a:lstStyle>
            <a:lvl1pPr>
              <a:defRPr/>
            </a:lvl1pPr>
          </a:lstStyle>
          <a:p>
            <a:pPr>
              <a:defRPr/>
            </a:pPr>
            <a:endParaRPr lang="zh-CN" altLang="en-US"/>
          </a:p>
        </p:txBody>
      </p:sp>
      <p:sp>
        <p:nvSpPr>
          <p:cNvPr id="6" name="页脚占位符 4">
            <a:extLst>
              <a:ext uri="{FF2B5EF4-FFF2-40B4-BE49-F238E27FC236}">
                <a16:creationId xmlns:a16="http://schemas.microsoft.com/office/drawing/2014/main" id="{EB6DD2D6-B630-EF49-8DFE-63C0601DC669}"/>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5">
            <a:extLst>
              <a:ext uri="{FF2B5EF4-FFF2-40B4-BE49-F238E27FC236}">
                <a16:creationId xmlns:a16="http://schemas.microsoft.com/office/drawing/2014/main" id="{9141167F-5988-F34D-B213-AB09142A128C}"/>
              </a:ext>
            </a:extLst>
          </p:cNvPr>
          <p:cNvSpPr>
            <a:spLocks noGrp="1"/>
          </p:cNvSpPr>
          <p:nvPr>
            <p:ph type="sldNum" sz="quarter" idx="12"/>
          </p:nvPr>
        </p:nvSpPr>
        <p:spPr/>
        <p:txBody>
          <a:bodyPr/>
          <a:lstStyle>
            <a:lvl1pPr>
              <a:defRPr/>
            </a:lvl1pPr>
          </a:lstStyle>
          <a:p>
            <a:fld id="{EEF42DA6-7518-9344-BB5A-D3BC292B97B0}" type="slidenum">
              <a:rPr lang="zh-CN" altLang="en-US"/>
              <a:pPr/>
              <a:t>‹#›</a:t>
            </a:fld>
            <a:endParaRPr lang="zh-CN" altLang="en-US"/>
          </a:p>
        </p:txBody>
      </p:sp>
    </p:spTree>
    <p:extLst>
      <p:ext uri="{BB962C8B-B14F-4D97-AF65-F5344CB8AC3E}">
        <p14:creationId xmlns:p14="http://schemas.microsoft.com/office/powerpoint/2010/main" val="3354083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52027C9-0337-433A-A54A-A667052152D9}" type="datetimeFigureOut">
              <a:rPr lang="zh-CN" altLang="en-US" smtClean="0"/>
              <a:pPr/>
              <a:t>2021/2/23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226492-6C27-43C3-94F2-AB693FC7632A}"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628650" y="365125"/>
            <a:ext cx="5800725" cy="5811838"/>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a:extLst>
              <a:ext uri="{FF2B5EF4-FFF2-40B4-BE49-F238E27FC236}">
                <a16:creationId xmlns:a16="http://schemas.microsoft.com/office/drawing/2014/main" id="{FE264FDC-43DB-2E4C-BB80-445F39AA68C8}"/>
              </a:ext>
            </a:extLst>
          </p:cNvPr>
          <p:cNvSpPr>
            <a:spLocks noGrp="1"/>
          </p:cNvSpPr>
          <p:nvPr>
            <p:ph type="dt" sz="half" idx="10"/>
          </p:nvPr>
        </p:nvSpPr>
        <p:spPr/>
        <p:txBody>
          <a:bodyPr/>
          <a:lstStyle>
            <a:lvl1pPr>
              <a:defRPr/>
            </a:lvl1pPr>
          </a:lstStyle>
          <a:p>
            <a:pPr>
              <a:defRPr/>
            </a:pPr>
            <a:endParaRPr lang="zh-CN" altLang="en-US"/>
          </a:p>
        </p:txBody>
      </p:sp>
      <p:sp>
        <p:nvSpPr>
          <p:cNvPr id="5" name="页脚占位符 4">
            <a:extLst>
              <a:ext uri="{FF2B5EF4-FFF2-40B4-BE49-F238E27FC236}">
                <a16:creationId xmlns:a16="http://schemas.microsoft.com/office/drawing/2014/main" id="{5B40CDDF-C705-D547-8523-6B558B83ED42}"/>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5">
            <a:extLst>
              <a:ext uri="{FF2B5EF4-FFF2-40B4-BE49-F238E27FC236}">
                <a16:creationId xmlns:a16="http://schemas.microsoft.com/office/drawing/2014/main" id="{1DABFF56-1D86-B046-94D0-A509D9C6CFDF}"/>
              </a:ext>
            </a:extLst>
          </p:cNvPr>
          <p:cNvSpPr>
            <a:spLocks noGrp="1"/>
          </p:cNvSpPr>
          <p:nvPr>
            <p:ph type="sldNum" sz="quarter" idx="12"/>
          </p:nvPr>
        </p:nvSpPr>
        <p:spPr/>
        <p:txBody>
          <a:bodyPr/>
          <a:lstStyle>
            <a:lvl1pPr>
              <a:defRPr/>
            </a:lvl1pPr>
          </a:lstStyle>
          <a:p>
            <a:fld id="{EE7C8D8B-ED9E-614C-8AAC-AFB05D14D36B}" type="slidenum">
              <a:rPr lang="zh-CN" altLang="en-US"/>
              <a:pPr/>
              <a:t>‹#›</a:t>
            </a:fld>
            <a:endParaRPr lang="zh-CN" altLang="en-US"/>
          </a:p>
        </p:txBody>
      </p:sp>
    </p:spTree>
    <p:extLst>
      <p:ext uri="{BB962C8B-B14F-4D97-AF65-F5344CB8AC3E}">
        <p14:creationId xmlns:p14="http://schemas.microsoft.com/office/powerpoint/2010/main" val="643795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365125"/>
            <a:ext cx="7886700" cy="581183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日期占位符 3">
            <a:extLst>
              <a:ext uri="{FF2B5EF4-FFF2-40B4-BE49-F238E27FC236}">
                <a16:creationId xmlns:a16="http://schemas.microsoft.com/office/drawing/2014/main" id="{F574B752-2810-C84A-9D76-65E3CA9CA0B2}"/>
              </a:ext>
            </a:extLst>
          </p:cNvPr>
          <p:cNvSpPr>
            <a:spLocks noGrp="1"/>
          </p:cNvSpPr>
          <p:nvPr>
            <p:ph type="dt" sz="half" idx="10"/>
          </p:nvPr>
        </p:nvSpPr>
        <p:spPr/>
        <p:txBody>
          <a:bodyPr/>
          <a:lstStyle>
            <a:lvl1pPr>
              <a:defRPr/>
            </a:lvl1pPr>
          </a:lstStyle>
          <a:p>
            <a:pPr>
              <a:defRPr/>
            </a:pPr>
            <a:endParaRPr lang="zh-CN" altLang="en-US"/>
          </a:p>
        </p:txBody>
      </p:sp>
      <p:sp>
        <p:nvSpPr>
          <p:cNvPr id="4" name="页脚占位符 4">
            <a:extLst>
              <a:ext uri="{FF2B5EF4-FFF2-40B4-BE49-F238E27FC236}">
                <a16:creationId xmlns:a16="http://schemas.microsoft.com/office/drawing/2014/main" id="{81FD9B19-79EC-C74E-BE6B-9B363520444A}"/>
              </a:ext>
            </a:extLst>
          </p:cNvPr>
          <p:cNvSpPr>
            <a:spLocks noGrp="1"/>
          </p:cNvSpPr>
          <p:nvPr>
            <p:ph type="ftr" sz="quarter" idx="11"/>
          </p:nvPr>
        </p:nvSpPr>
        <p:spPr/>
        <p:txBody>
          <a:bodyPr/>
          <a:lstStyle>
            <a:lvl1pPr>
              <a:defRPr/>
            </a:lvl1pPr>
          </a:lstStyle>
          <a:p>
            <a:pPr>
              <a:defRPr/>
            </a:pPr>
            <a:endParaRPr lang="zh-CN" altLang="en-US"/>
          </a:p>
        </p:txBody>
      </p:sp>
      <p:sp>
        <p:nvSpPr>
          <p:cNvPr id="5" name="灯片编号占位符 5">
            <a:extLst>
              <a:ext uri="{FF2B5EF4-FFF2-40B4-BE49-F238E27FC236}">
                <a16:creationId xmlns:a16="http://schemas.microsoft.com/office/drawing/2014/main" id="{E48087D3-9B5B-4048-901E-CCD97C1946FB}"/>
              </a:ext>
            </a:extLst>
          </p:cNvPr>
          <p:cNvSpPr>
            <a:spLocks noGrp="1"/>
          </p:cNvSpPr>
          <p:nvPr>
            <p:ph type="sldNum" sz="quarter" idx="12"/>
          </p:nvPr>
        </p:nvSpPr>
        <p:spPr/>
        <p:txBody>
          <a:bodyPr/>
          <a:lstStyle>
            <a:lvl1pPr>
              <a:defRPr/>
            </a:lvl1pPr>
          </a:lstStyle>
          <a:p>
            <a:fld id="{2E7C33F0-D253-0B45-A785-043CCBA2D0D5}" type="slidenum">
              <a:rPr lang="zh-CN" altLang="en-US"/>
              <a:pPr/>
              <a:t>‹#›</a:t>
            </a:fld>
            <a:endParaRPr lang="zh-CN" altLang="en-US"/>
          </a:p>
        </p:txBody>
      </p:sp>
    </p:spTree>
    <p:extLst>
      <p:ext uri="{BB962C8B-B14F-4D97-AF65-F5344CB8AC3E}">
        <p14:creationId xmlns:p14="http://schemas.microsoft.com/office/powerpoint/2010/main" val="2793007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52027C9-0337-433A-A54A-A667052152D9}" type="datetimeFigureOut">
              <a:rPr lang="zh-CN" altLang="en-US" smtClean="0"/>
              <a:pPr/>
              <a:t>2021/2/23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226492-6C27-43C3-94F2-AB693FC7632A}"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52027C9-0337-433A-A54A-A667052152D9}" type="datetimeFigureOut">
              <a:rPr lang="zh-CN" altLang="en-US" smtClean="0"/>
              <a:pPr/>
              <a:t>2021/2/23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226492-6C27-43C3-94F2-AB693FC7632A}"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52027C9-0337-433A-A54A-A667052152D9}" type="datetimeFigureOut">
              <a:rPr lang="zh-CN" altLang="en-US" smtClean="0"/>
              <a:pPr/>
              <a:t>2021/2/23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0226492-6C27-43C3-94F2-AB693FC7632A}"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52027C9-0337-433A-A54A-A667052152D9}" type="datetimeFigureOut">
              <a:rPr lang="zh-CN" altLang="en-US" smtClean="0"/>
              <a:pPr/>
              <a:t>2021/2/23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0226492-6C27-43C3-94F2-AB693FC7632A}"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52027C9-0337-433A-A54A-A667052152D9}" type="datetimeFigureOut">
              <a:rPr lang="zh-CN" altLang="en-US" smtClean="0"/>
              <a:pPr/>
              <a:t>2021/2/23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0226492-6C27-43C3-94F2-AB693FC7632A}"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52027C9-0337-433A-A54A-A667052152D9}" type="datetimeFigureOut">
              <a:rPr lang="zh-CN" altLang="en-US" smtClean="0"/>
              <a:pPr/>
              <a:t>2021/2/23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226492-6C27-43C3-94F2-AB693FC7632A}"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52027C9-0337-433A-A54A-A667052152D9}" type="datetimeFigureOut">
              <a:rPr lang="zh-CN" altLang="en-US" smtClean="0"/>
              <a:pPr/>
              <a:t>2021/2/23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0226492-6C27-43C3-94F2-AB693FC7632A}"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2027C9-0337-433A-A54A-A667052152D9}" type="datetimeFigureOut">
              <a:rPr lang="zh-CN" altLang="en-US" smtClean="0"/>
              <a:pPr/>
              <a:t>2021/2/23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6492-6C27-43C3-94F2-AB693FC7632A}"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文本占位符 2">
            <a:extLst>
              <a:ext uri="{FF2B5EF4-FFF2-40B4-BE49-F238E27FC236}">
                <a16:creationId xmlns:a16="http://schemas.microsoft.com/office/drawing/2014/main" id="{EE42DE74-7EC9-2141-A50B-0CDE92EECF86}"/>
              </a:ext>
            </a:extLst>
          </p:cNvPr>
          <p:cNvSpPr>
            <a:spLocks noGrp="1" noChangeArrowheads="1"/>
          </p:cNvSpPr>
          <p:nvPr>
            <p:ph type="body" idx="4294967295"/>
          </p:nvPr>
        </p:nvSpPr>
        <p:spPr bwMode="auto">
          <a:xfrm>
            <a:off x="628650" y="1420813"/>
            <a:ext cx="7886700" cy="435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7B28BC4D-54E0-6647-BC57-36C988B16BA8}"/>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defRPr sz="1200" noProof="1">
                <a:solidFill>
                  <a:schemeClr val="tx1">
                    <a:tint val="75000"/>
                  </a:schemeClr>
                </a:solidFill>
                <a:latin typeface="+mn-lt"/>
                <a:ea typeface="+mn-ea"/>
              </a:defRPr>
            </a:lvl1pPr>
          </a:lstStyle>
          <a:p>
            <a:pPr>
              <a:defRPr/>
            </a:pPr>
            <a:endParaRPr lang="zh-CN" altLang="en-US"/>
          </a:p>
        </p:txBody>
      </p:sp>
      <p:sp>
        <p:nvSpPr>
          <p:cNvPr id="5" name="页脚占位符 4">
            <a:extLst>
              <a:ext uri="{FF2B5EF4-FFF2-40B4-BE49-F238E27FC236}">
                <a16:creationId xmlns:a16="http://schemas.microsoft.com/office/drawing/2014/main" id="{BA359BAE-567F-864B-B3B9-77B7F4B1CBA5}"/>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a:defRPr/>
            </a:pPr>
            <a:endParaRPr lang="zh-CN" altLang="en-US"/>
          </a:p>
        </p:txBody>
      </p:sp>
      <p:sp>
        <p:nvSpPr>
          <p:cNvPr id="6" name="灯片编号占位符 5">
            <a:extLst>
              <a:ext uri="{FF2B5EF4-FFF2-40B4-BE49-F238E27FC236}">
                <a16:creationId xmlns:a16="http://schemas.microsoft.com/office/drawing/2014/main" id="{4B27743B-D458-4444-86A5-5BA82A98B9D2}"/>
              </a:ext>
            </a:extLst>
          </p:cNvPr>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BE4CA33-B78C-BD4E-A492-B3F8817F605A}" type="slidenum">
              <a:rPr lang="zh-CN" altLang="en-US"/>
              <a:pPr/>
              <a:t>‹#›</a:t>
            </a:fld>
            <a:endParaRPr lang="zh-CN" altLang="en-US"/>
          </a:p>
        </p:txBody>
      </p:sp>
    </p:spTree>
    <p:extLst>
      <p:ext uri="{BB962C8B-B14F-4D97-AF65-F5344CB8AC3E}">
        <p14:creationId xmlns:p14="http://schemas.microsoft.com/office/powerpoint/2010/main" val="17950603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25.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2002122200614"/>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38100">
            <a:solidFill>
              <a:schemeClr val="tx1"/>
            </a:solidFill>
            <a:miter lim="800000"/>
            <a:headEnd/>
            <a:tailEnd/>
          </a:ln>
        </p:spPr>
      </p:pic>
      <p:grpSp>
        <p:nvGrpSpPr>
          <p:cNvPr id="2" name="Group 8"/>
          <p:cNvGrpSpPr>
            <a:grpSpLocks/>
          </p:cNvGrpSpPr>
          <p:nvPr/>
        </p:nvGrpSpPr>
        <p:grpSpPr bwMode="auto">
          <a:xfrm>
            <a:off x="3810000" y="228600"/>
            <a:ext cx="5334000" cy="2667000"/>
            <a:chOff x="2400" y="144"/>
            <a:chExt cx="3360" cy="1680"/>
          </a:xfrm>
        </p:grpSpPr>
        <p:sp>
          <p:nvSpPr>
            <p:cNvPr id="6149" name="AutoShape 5"/>
            <p:cNvSpPr>
              <a:spLocks noChangeArrowheads="1"/>
            </p:cNvSpPr>
            <p:nvPr/>
          </p:nvSpPr>
          <p:spPr bwMode="auto">
            <a:xfrm>
              <a:off x="2400" y="144"/>
              <a:ext cx="3360" cy="1680"/>
            </a:xfrm>
            <a:prstGeom prst="roundRect">
              <a:avLst>
                <a:gd name="adj" fmla="val 16667"/>
              </a:avLst>
            </a:prstGeom>
            <a:solidFill>
              <a:srgbClr val="339966"/>
            </a:solidFill>
            <a:ln w="9525">
              <a:solidFill>
                <a:schemeClr val="tx1"/>
              </a:solidFill>
              <a:round/>
              <a:headEnd/>
              <a:tailEnd/>
            </a:ln>
            <a:effectLst/>
          </p:spPr>
          <p:txBody>
            <a:bodyPr wrap="none" anchor="ctr"/>
            <a:lstStyle/>
            <a:p>
              <a:endParaRPr lang="zh-CN" altLang="en-US"/>
            </a:p>
          </p:txBody>
        </p:sp>
        <p:sp>
          <p:nvSpPr>
            <p:cNvPr id="6150" name="Text Box 6"/>
            <p:cNvSpPr txBox="1">
              <a:spLocks noChangeArrowheads="1"/>
            </p:cNvSpPr>
            <p:nvPr/>
          </p:nvSpPr>
          <p:spPr bwMode="auto">
            <a:xfrm>
              <a:off x="2640" y="384"/>
              <a:ext cx="3024" cy="1299"/>
            </a:xfrm>
            <a:prstGeom prst="rect">
              <a:avLst/>
            </a:prstGeom>
            <a:noFill/>
            <a:ln w="9525">
              <a:noFill/>
              <a:miter lim="800000"/>
              <a:headEnd/>
              <a:tailEnd/>
            </a:ln>
            <a:effectLst/>
          </p:spPr>
          <p:txBody>
            <a:bodyPr>
              <a:spAutoFit/>
            </a:bodyPr>
            <a:lstStyle/>
            <a:p>
              <a:pPr>
                <a:spcBef>
                  <a:spcPct val="50000"/>
                </a:spcBef>
              </a:pPr>
              <a:r>
                <a:rPr lang="en-US" altLang="zh-CN" dirty="0"/>
                <a:t>             </a:t>
              </a:r>
              <a:r>
                <a:rPr lang="zh-CN" altLang="en-US" sz="3200" b="1" dirty="0">
                  <a:ea typeface="楷体_GB2312" pitchFamily="49" charset="-122"/>
                </a:rPr>
                <a:t>听说蜜蜂有辨认方向的能力</a:t>
              </a:r>
              <a:r>
                <a:rPr lang="en-US" altLang="zh-CN" sz="3200" b="1" dirty="0">
                  <a:ea typeface="楷体_GB2312" pitchFamily="49" charset="-122"/>
                </a:rPr>
                <a:t>,</a:t>
              </a:r>
              <a:r>
                <a:rPr lang="zh-CN" altLang="en-US" sz="3200" b="1" dirty="0">
                  <a:ea typeface="楷体_GB2312" pitchFamily="49" charset="-122"/>
                </a:rPr>
                <a:t>无论飞到哪里</a:t>
              </a:r>
              <a:r>
                <a:rPr lang="en-US" altLang="zh-CN" sz="3200" b="1" dirty="0">
                  <a:ea typeface="楷体_GB2312" pitchFamily="49" charset="-122"/>
                </a:rPr>
                <a:t>,</a:t>
              </a:r>
              <a:r>
                <a:rPr lang="zh-CN" altLang="en-US" sz="3200" b="1" dirty="0">
                  <a:ea typeface="楷体_GB2312" pitchFamily="49" charset="-122"/>
                </a:rPr>
                <a:t>它总是可以回到原处。我想做个试验。</a:t>
              </a:r>
            </a:p>
          </p:txBody>
        </p:sp>
      </p:grpSp>
      <p:sp>
        <p:nvSpPr>
          <p:cNvPr id="6151" name="Rectangle 7"/>
          <p:cNvSpPr>
            <a:spLocks noChangeArrowheads="1"/>
          </p:cNvSpPr>
          <p:nvPr/>
        </p:nvSpPr>
        <p:spPr bwMode="auto">
          <a:xfrm>
            <a:off x="4857752" y="609600"/>
            <a:ext cx="1000125" cy="579438"/>
          </a:xfrm>
          <a:prstGeom prst="rect">
            <a:avLst/>
          </a:prstGeom>
          <a:noFill/>
          <a:ln w="9525">
            <a:noFill/>
            <a:miter lim="800000"/>
            <a:headEnd/>
            <a:tailEnd/>
          </a:ln>
          <a:effectLst/>
        </p:spPr>
        <p:txBody>
          <a:bodyPr wrap="none">
            <a:spAutoFit/>
          </a:bodyPr>
          <a:lstStyle/>
          <a:p>
            <a:r>
              <a:rPr lang="zh-CN" altLang="en-US" sz="3200" b="1" dirty="0">
                <a:solidFill>
                  <a:srgbClr val="FF3300"/>
                </a:solidFill>
                <a:ea typeface="楷体_GB2312" pitchFamily="49" charset="-122"/>
              </a:rPr>
              <a:t>听说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151"/>
                                        </p:tgtEl>
                                        <p:attrNameLst>
                                          <p:attrName>style.visibility</p:attrName>
                                        </p:attrNameLst>
                                      </p:cBhvr>
                                      <p:to>
                                        <p:strVal val="visible"/>
                                      </p:to>
                                    </p:set>
                                    <p:animEffect transition="in" filter="blinds(horizontal)">
                                      <p:cBhvr>
                                        <p:cTn id="7" dur="500"/>
                                        <p:tgtEl>
                                          <p:spTgt spid="6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Users\Administrator\Desktop\微信图片_20190207134541.jpg"/>
          <p:cNvPicPr>
            <a:picLocks noChangeAspect="1" noChangeArrowheads="1"/>
          </p:cNvPicPr>
          <p:nvPr/>
        </p:nvPicPr>
        <p:blipFill>
          <a:blip r:embed="rId2" cstate="print"/>
          <a:srcRect l="9800" t="28251" r="7601" b="46216"/>
          <a:stretch>
            <a:fillRect/>
          </a:stretch>
        </p:blipFill>
        <p:spPr bwMode="auto">
          <a:xfrm>
            <a:off x="899592" y="0"/>
            <a:ext cx="7200800" cy="6408712"/>
          </a:xfrm>
          <a:prstGeom prst="rect">
            <a:avLst/>
          </a:prstGeom>
          <a:noFill/>
        </p:spPr>
      </p:pic>
      <p:cxnSp>
        <p:nvCxnSpPr>
          <p:cNvPr id="4" name="直接连接符 3"/>
          <p:cNvCxnSpPr/>
          <p:nvPr/>
        </p:nvCxnSpPr>
        <p:spPr>
          <a:xfrm rot="5400000">
            <a:off x="2522337" y="1374207"/>
            <a:ext cx="785818" cy="14287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5400000">
            <a:off x="7058841" y="2382319"/>
            <a:ext cx="785818" cy="14287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5400000">
            <a:off x="2306313" y="3174407"/>
            <a:ext cx="785818" cy="14287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5400000">
            <a:off x="3674465" y="4110511"/>
            <a:ext cx="785818" cy="14287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6266753" y="5190631"/>
            <a:ext cx="785818" cy="14287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5400000">
            <a:off x="5546673" y="6126735"/>
            <a:ext cx="785818" cy="14287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9632" y="6021288"/>
            <a:ext cx="7160935" cy="584775"/>
          </a:xfrm>
          <a:prstGeom prst="rect">
            <a:avLst/>
          </a:prstGeom>
          <a:solidFill>
            <a:srgbClr val="FFFF00"/>
          </a:solidFill>
        </p:spPr>
        <p:txBody>
          <a:bodyPr wrap="none" rtlCol="0">
            <a:spAutoFit/>
          </a:bodyPr>
          <a:lstStyle/>
          <a:p>
            <a:r>
              <a:rPr lang="zh-CN" altLang="en-US" sz="3200" dirty="0">
                <a:latin typeface="楷体" pitchFamily="49" charset="-122"/>
                <a:ea typeface="楷体" pitchFamily="49" charset="-122"/>
              </a:rPr>
              <a:t>做这个试验时，“我”都干了些什么？</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par>
                                <p:cTn id="14" presetID="3" presetClass="entr" presetSubtype="1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par>
                                <p:cTn id="17" presetID="3" presetClass="entr" presetSubtype="1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par>
                                <p:cTn id="20" presetID="3" presetClass="entr" presetSubtype="1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1" nodeType="clickEffect">
                                  <p:stCondLst>
                                    <p:cond delay="0"/>
                                  </p:stCondLst>
                                  <p:childTnLst>
                                    <p:set>
                                      <p:cBhvr>
                                        <p:cTn id="31"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3608" y="764704"/>
            <a:ext cx="7344816" cy="3670236"/>
          </a:xfrm>
          <a:prstGeom prst="rect">
            <a:avLst/>
          </a:prstGeom>
        </p:spPr>
        <p:txBody>
          <a:bodyPr wrap="square">
            <a:spAutoFit/>
          </a:bodyPr>
          <a:lstStyle/>
          <a:p>
            <a:pPr>
              <a:lnSpc>
                <a:spcPct val="150000"/>
              </a:lnSpc>
            </a:pPr>
            <a:r>
              <a:rPr lang="zh-CN" altLang="en-US" sz="3200" dirty="0">
                <a:latin typeface="楷体" pitchFamily="49" charset="-122"/>
                <a:ea typeface="楷体" pitchFamily="49" charset="-122"/>
              </a:rPr>
              <a:t>    一天，我在我家草料棚的蜂窝里捉了一些蜜蜂，把它们放在纸餐里。我叫小女儿在蜂窝旁等着，自已带着蜜蜂，走了四公里路，打开纸袋，在它们身上做了白色记号。然后放了出来。</a:t>
            </a:r>
          </a:p>
        </p:txBody>
      </p:sp>
      <p:sp>
        <p:nvSpPr>
          <p:cNvPr id="3" name="椭圆 2"/>
          <p:cNvSpPr/>
          <p:nvPr/>
        </p:nvSpPr>
        <p:spPr>
          <a:xfrm>
            <a:off x="7596336" y="836712"/>
            <a:ext cx="500066" cy="714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3923928" y="2348880"/>
            <a:ext cx="500066" cy="714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788024" y="1556792"/>
            <a:ext cx="500066" cy="714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012160" y="2348880"/>
            <a:ext cx="500066" cy="714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995936" y="3068960"/>
            <a:ext cx="792088" cy="714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15616" y="3789040"/>
            <a:ext cx="500066" cy="714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788024" y="3789040"/>
            <a:ext cx="500066" cy="714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43608" y="3068960"/>
            <a:ext cx="500066" cy="714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1285852" y="5643578"/>
            <a:ext cx="6340197" cy="584775"/>
          </a:xfrm>
          <a:prstGeom prst="rect">
            <a:avLst/>
          </a:prstGeom>
          <a:noFill/>
        </p:spPr>
        <p:txBody>
          <a:bodyPr wrap="none" rtlCol="0">
            <a:spAutoFit/>
          </a:bodyPr>
          <a:lstStyle/>
          <a:p>
            <a:r>
              <a:rPr lang="zh-CN" altLang="en-US" sz="3200" dirty="0">
                <a:solidFill>
                  <a:srgbClr val="FF0000"/>
                </a:solidFill>
                <a:latin typeface="华文楷体" pitchFamily="2" charset="-122"/>
                <a:ea typeface="华文楷体" pitchFamily="2" charset="-122"/>
              </a:rPr>
              <a:t>先</a:t>
            </a:r>
            <a:r>
              <a:rPr lang="en-US" altLang="zh-CN" sz="3200" dirty="0">
                <a:solidFill>
                  <a:srgbClr val="FF0000"/>
                </a:solidFill>
                <a:latin typeface="华文楷体" pitchFamily="2" charset="-122"/>
                <a:ea typeface="华文楷体" pitchFamily="2" charset="-122"/>
              </a:rPr>
              <a:t>……</a:t>
            </a:r>
            <a:r>
              <a:rPr lang="zh-CN" altLang="en-US" sz="3200" dirty="0">
                <a:solidFill>
                  <a:srgbClr val="FF0000"/>
                </a:solidFill>
                <a:latin typeface="华文楷体" pitchFamily="2" charset="-122"/>
                <a:ea typeface="华文楷体" pitchFamily="2" charset="-122"/>
              </a:rPr>
              <a:t>接着</a:t>
            </a:r>
            <a:r>
              <a:rPr lang="en-US" altLang="zh-CN" sz="3200" dirty="0">
                <a:solidFill>
                  <a:srgbClr val="FF0000"/>
                </a:solidFill>
                <a:latin typeface="华文楷体" pitchFamily="2" charset="-122"/>
                <a:ea typeface="华文楷体" pitchFamily="2" charset="-122"/>
              </a:rPr>
              <a:t>……</a:t>
            </a:r>
            <a:r>
              <a:rPr lang="zh-CN" altLang="en-US" sz="3200" dirty="0">
                <a:solidFill>
                  <a:srgbClr val="FF0000"/>
                </a:solidFill>
                <a:latin typeface="华文楷体" pitchFamily="2" charset="-122"/>
                <a:ea typeface="华文楷体" pitchFamily="2" charset="-122"/>
              </a:rPr>
              <a:t>然后</a:t>
            </a:r>
            <a:r>
              <a:rPr lang="en-US" altLang="zh-CN" sz="3200" dirty="0">
                <a:solidFill>
                  <a:srgbClr val="FF0000"/>
                </a:solidFill>
                <a:latin typeface="华文楷体" pitchFamily="2" charset="-122"/>
                <a:ea typeface="华文楷体" pitchFamily="2" charset="-122"/>
              </a:rPr>
              <a:t>……</a:t>
            </a:r>
            <a:r>
              <a:rPr lang="zh-CN" altLang="en-US" sz="3200" dirty="0">
                <a:solidFill>
                  <a:srgbClr val="FF0000"/>
                </a:solidFill>
                <a:latin typeface="华文楷体" pitchFamily="2" charset="-122"/>
                <a:ea typeface="华文楷体" pitchFamily="2" charset="-122"/>
              </a:rPr>
              <a:t>最后</a:t>
            </a:r>
            <a:r>
              <a:rPr lang="en-US" altLang="zh-CN" sz="3200" dirty="0">
                <a:solidFill>
                  <a:srgbClr val="FF0000"/>
                </a:solidFill>
                <a:latin typeface="华文楷体" pitchFamily="2" charset="-122"/>
                <a:ea typeface="华文楷体" pitchFamily="2" charset="-122"/>
              </a:rPr>
              <a:t>……</a:t>
            </a:r>
            <a:endParaRPr lang="zh-CN" altLang="en-US" sz="3200" dirty="0">
              <a:solidFill>
                <a:srgbClr val="FF0000"/>
              </a:solidFill>
              <a:latin typeface="华文楷体" pitchFamily="2" charset="-122"/>
              <a:ea typeface="华文楷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linds(horizontal)">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linds(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blinds(horizontal)">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linds(horizontal)">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微信图片_20190207173734.jpg"/>
          <p:cNvPicPr>
            <a:picLocks noChangeAspect="1" noChangeArrowheads="1"/>
          </p:cNvPicPr>
          <p:nvPr/>
        </p:nvPicPr>
        <p:blipFill>
          <a:blip r:embed="rId2" cstate="print"/>
          <a:srcRect l="10435" t="11683" r="7826" b="66412"/>
          <a:stretch>
            <a:fillRect/>
          </a:stretch>
        </p:blipFill>
        <p:spPr bwMode="auto">
          <a:xfrm>
            <a:off x="121920" y="476672"/>
            <a:ext cx="8748464" cy="5616624"/>
          </a:xfrm>
          <a:prstGeom prst="rect">
            <a:avLst/>
          </a:prstGeom>
          <a:noFill/>
        </p:spPr>
      </p:pic>
      <p:sp>
        <p:nvSpPr>
          <p:cNvPr id="3" name="椭圆 2"/>
          <p:cNvSpPr/>
          <p:nvPr/>
        </p:nvSpPr>
        <p:spPr>
          <a:xfrm>
            <a:off x="3203848" y="3212976"/>
            <a:ext cx="2592288" cy="26642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p:cNvSpPr>
            <a:spLocks noGrp="1" noChangeArrowheads="1"/>
          </p:cNvSpPr>
          <p:nvPr>
            <p:ph type="title"/>
          </p:nvPr>
        </p:nvSpPr>
        <p:spPr>
          <a:xfrm>
            <a:off x="250825" y="2132856"/>
            <a:ext cx="8893175" cy="1295400"/>
          </a:xfrm>
        </p:spPr>
        <p:txBody>
          <a:bodyPr>
            <a:noAutofit/>
          </a:bodyPr>
          <a:lstStyle/>
          <a:p>
            <a:pPr algn="l"/>
            <a:r>
              <a:rPr lang="zh-CN" altLang="en-US" sz="4800" dirty="0">
                <a:solidFill>
                  <a:srgbClr val="FF0000"/>
                </a:solidFill>
                <a:latin typeface="楷体_GB2312" pitchFamily="49" charset="-122"/>
                <a:ea typeface="楷体_GB2312" pitchFamily="49" charset="-122"/>
              </a:rPr>
              <a:t>  捉</a:t>
            </a:r>
            <a:r>
              <a:rPr lang="en-US" altLang="zh-CN" sz="4800" dirty="0">
                <a:solidFill>
                  <a:srgbClr val="FF0000"/>
                </a:solidFill>
                <a:latin typeface="楷体_GB2312" pitchFamily="49" charset="-122"/>
                <a:ea typeface="楷体_GB2312" pitchFamily="49" charset="-122"/>
              </a:rPr>
              <a:t>—</a:t>
            </a:r>
            <a:r>
              <a:rPr lang="zh-CN" altLang="en-US" sz="4800" dirty="0">
                <a:solidFill>
                  <a:srgbClr val="FF0000"/>
                </a:solidFill>
                <a:latin typeface="楷体_GB2312" pitchFamily="49" charset="-122"/>
                <a:ea typeface="楷体_GB2312" pitchFamily="49" charset="-122"/>
              </a:rPr>
              <a:t>放</a:t>
            </a:r>
            <a:r>
              <a:rPr lang="en-US" altLang="zh-CN" sz="4800" dirty="0">
                <a:solidFill>
                  <a:srgbClr val="FF0000"/>
                </a:solidFill>
                <a:latin typeface="楷体_GB2312" pitchFamily="49" charset="-122"/>
                <a:ea typeface="楷体_GB2312" pitchFamily="49" charset="-122"/>
              </a:rPr>
              <a:t>—</a:t>
            </a:r>
            <a:r>
              <a:rPr lang="zh-CN" altLang="en-US" sz="4800" dirty="0">
                <a:solidFill>
                  <a:srgbClr val="FF0000"/>
                </a:solidFill>
                <a:latin typeface="楷体_GB2312" pitchFamily="49" charset="-122"/>
                <a:ea typeface="楷体_GB2312" pitchFamily="49" charset="-122"/>
              </a:rPr>
              <a:t>等</a:t>
            </a:r>
            <a:r>
              <a:rPr lang="en-US" altLang="zh-CN" sz="4800" dirty="0">
                <a:solidFill>
                  <a:srgbClr val="FF0000"/>
                </a:solidFill>
                <a:latin typeface="楷体_GB2312" pitchFamily="49" charset="-122"/>
                <a:ea typeface="楷体_GB2312" pitchFamily="49" charset="-122"/>
              </a:rPr>
              <a:t>—</a:t>
            </a:r>
            <a:r>
              <a:rPr lang="zh-CN" altLang="en-US" sz="4800" dirty="0">
                <a:solidFill>
                  <a:srgbClr val="FF0000"/>
                </a:solidFill>
                <a:latin typeface="楷体_GB2312" pitchFamily="49" charset="-122"/>
                <a:ea typeface="楷体_GB2312" pitchFamily="49" charset="-122"/>
              </a:rPr>
              <a:t>带</a:t>
            </a:r>
            <a:r>
              <a:rPr lang="en-US" altLang="zh-CN" sz="4800" dirty="0">
                <a:solidFill>
                  <a:srgbClr val="FF0000"/>
                </a:solidFill>
                <a:latin typeface="楷体_GB2312" pitchFamily="49" charset="-122"/>
                <a:ea typeface="楷体_GB2312" pitchFamily="49" charset="-122"/>
              </a:rPr>
              <a:t>—</a:t>
            </a:r>
            <a:r>
              <a:rPr lang="zh-CN" altLang="en-US" sz="4800" dirty="0">
                <a:solidFill>
                  <a:srgbClr val="FF0000"/>
                </a:solidFill>
                <a:latin typeface="楷体_GB2312" pitchFamily="49" charset="-122"/>
                <a:ea typeface="楷体_GB2312" pitchFamily="49" charset="-122"/>
              </a:rPr>
              <a:t>走</a:t>
            </a:r>
            <a:br>
              <a:rPr lang="en-US" altLang="zh-CN" sz="4800" dirty="0">
                <a:solidFill>
                  <a:srgbClr val="FF0000"/>
                </a:solidFill>
                <a:latin typeface="楷体_GB2312" pitchFamily="49" charset="-122"/>
                <a:ea typeface="楷体_GB2312" pitchFamily="49" charset="-122"/>
              </a:rPr>
            </a:br>
            <a:br>
              <a:rPr lang="en-US" altLang="zh-CN" sz="4800" dirty="0">
                <a:solidFill>
                  <a:srgbClr val="FF0000"/>
                </a:solidFill>
                <a:latin typeface="楷体_GB2312" pitchFamily="49" charset="-122"/>
                <a:ea typeface="楷体_GB2312" pitchFamily="49" charset="-122"/>
              </a:rPr>
            </a:br>
            <a:r>
              <a:rPr lang="en-US" altLang="zh-CN" sz="4800" dirty="0">
                <a:solidFill>
                  <a:srgbClr val="FF0000"/>
                </a:solidFill>
                <a:latin typeface="楷体_GB2312" pitchFamily="49" charset="-122"/>
                <a:ea typeface="楷体_GB2312" pitchFamily="49" charset="-122"/>
              </a:rPr>
              <a:t>—</a:t>
            </a:r>
            <a:r>
              <a:rPr lang="zh-CN" altLang="en-US" sz="4800" dirty="0">
                <a:solidFill>
                  <a:srgbClr val="FF0000"/>
                </a:solidFill>
                <a:latin typeface="楷体_GB2312" pitchFamily="49" charset="-122"/>
                <a:ea typeface="楷体_GB2312" pitchFamily="49" charset="-122"/>
              </a:rPr>
              <a:t>打开</a:t>
            </a:r>
            <a:r>
              <a:rPr lang="en-US" altLang="zh-CN" sz="4800" dirty="0">
                <a:solidFill>
                  <a:srgbClr val="FF0000"/>
                </a:solidFill>
                <a:latin typeface="楷体_GB2312" pitchFamily="49" charset="-122"/>
                <a:ea typeface="楷体_GB2312" pitchFamily="49" charset="-122"/>
              </a:rPr>
              <a:t>—</a:t>
            </a:r>
            <a:r>
              <a:rPr lang="zh-CN" altLang="en-US" sz="4800" dirty="0">
                <a:solidFill>
                  <a:srgbClr val="FF0000"/>
                </a:solidFill>
                <a:latin typeface="楷体_GB2312" pitchFamily="49" charset="-122"/>
                <a:ea typeface="楷体_GB2312" pitchFamily="49" charset="-122"/>
              </a:rPr>
              <a:t>做</a:t>
            </a:r>
            <a:r>
              <a:rPr lang="zh-CN" altLang="en-US" sz="3600" dirty="0">
                <a:solidFill>
                  <a:srgbClr val="0099FF"/>
                </a:solidFill>
                <a:latin typeface="楷体_GB2312" pitchFamily="49" charset="-122"/>
                <a:ea typeface="楷体_GB2312" pitchFamily="49" charset="-122"/>
              </a:rPr>
              <a:t>（白色记号）</a:t>
            </a:r>
            <a:r>
              <a:rPr lang="en-US" altLang="zh-CN" sz="4800" dirty="0">
                <a:solidFill>
                  <a:srgbClr val="FF0000"/>
                </a:solidFill>
                <a:latin typeface="楷体_GB2312" pitchFamily="49" charset="-122"/>
                <a:ea typeface="楷体_GB2312" pitchFamily="49" charset="-122"/>
              </a:rPr>
              <a:t>--</a:t>
            </a:r>
            <a:r>
              <a:rPr lang="zh-CN" altLang="en-US" sz="4800" dirty="0">
                <a:solidFill>
                  <a:srgbClr val="FF0000"/>
                </a:solidFill>
                <a:latin typeface="楷体_GB2312" pitchFamily="49" charset="-122"/>
                <a:ea typeface="楷体_GB2312" pitchFamily="49" charset="-122"/>
              </a:rPr>
              <a:t>放</a:t>
            </a:r>
            <a:r>
              <a:rPr lang="zh-CN" altLang="en-US" sz="4800" dirty="0"/>
              <a:t>  </a:t>
            </a:r>
          </a:p>
        </p:txBody>
      </p:sp>
      <p:sp>
        <p:nvSpPr>
          <p:cNvPr id="57350" name="Line 6"/>
          <p:cNvSpPr>
            <a:spLocks noChangeShapeType="1"/>
          </p:cNvSpPr>
          <p:nvPr/>
        </p:nvSpPr>
        <p:spPr bwMode="auto">
          <a:xfrm>
            <a:off x="1042988" y="404813"/>
            <a:ext cx="0" cy="0"/>
          </a:xfrm>
          <a:prstGeom prst="line">
            <a:avLst/>
          </a:prstGeom>
          <a:noFill/>
          <a:ln w="9525">
            <a:solidFill>
              <a:schemeClr val="tx1"/>
            </a:solidFill>
            <a:round/>
            <a:headEnd/>
            <a:tailEnd type="triangle" w="med" len="med"/>
          </a:ln>
          <a:effectLst/>
        </p:spPr>
        <p:txBody>
          <a:bodyPr/>
          <a:lstStyle/>
          <a:p>
            <a:endParaRPr lang="zh-CN" altLang="en-US"/>
          </a:p>
        </p:txBody>
      </p:sp>
      <p:sp>
        <p:nvSpPr>
          <p:cNvPr id="4" name="TextBox 3"/>
          <p:cNvSpPr txBox="1"/>
          <p:nvPr/>
        </p:nvSpPr>
        <p:spPr>
          <a:xfrm>
            <a:off x="755576" y="548680"/>
            <a:ext cx="5827236" cy="769441"/>
          </a:xfrm>
          <a:prstGeom prst="rect">
            <a:avLst/>
          </a:prstGeom>
          <a:noFill/>
        </p:spPr>
        <p:txBody>
          <a:bodyPr wrap="none" rtlCol="0">
            <a:spAutoFit/>
          </a:bodyPr>
          <a:lstStyle/>
          <a:p>
            <a:r>
              <a:rPr lang="zh-CN" altLang="en-US" sz="4400" dirty="0">
                <a:latin typeface="华文楷体" pitchFamily="2" charset="-122"/>
                <a:ea typeface="华文楷体" pitchFamily="2" charset="-122"/>
              </a:rPr>
              <a:t>下面的步 骤 能 少 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Users\Administrator\Desktop\微信图片_20190207174316.jpg"/>
          <p:cNvPicPr>
            <a:picLocks noChangeAspect="1" noChangeArrowheads="1"/>
          </p:cNvPicPr>
          <p:nvPr/>
        </p:nvPicPr>
        <p:blipFill>
          <a:blip r:embed="rId2" cstate="print"/>
          <a:srcRect/>
          <a:stretch>
            <a:fillRect/>
          </a:stretch>
        </p:blipFill>
        <p:spPr bwMode="auto">
          <a:xfrm>
            <a:off x="251520" y="1340768"/>
            <a:ext cx="8316416" cy="3744416"/>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hy4-10"/>
          <p:cNvPicPr>
            <a:picLocks noChangeAspect="1" noChangeArrowheads="1"/>
          </p:cNvPicPr>
          <p:nvPr/>
        </p:nvPicPr>
        <p:blipFill>
          <a:blip r:embed="rId2" cstate="print"/>
          <a:srcRect b="23750"/>
          <a:stretch>
            <a:fillRect/>
          </a:stretch>
        </p:blipFill>
        <p:spPr bwMode="auto">
          <a:xfrm>
            <a:off x="0" y="2276872"/>
            <a:ext cx="9144000" cy="458112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3" name="Text Box 6"/>
          <p:cNvSpPr txBox="1">
            <a:spLocks noChangeArrowheads="1"/>
          </p:cNvSpPr>
          <p:nvPr/>
        </p:nvSpPr>
        <p:spPr bwMode="auto">
          <a:xfrm>
            <a:off x="2339752" y="404664"/>
            <a:ext cx="4825033" cy="2154436"/>
          </a:xfrm>
          <a:prstGeom prst="rect">
            <a:avLst/>
          </a:prstGeom>
          <a:noFill/>
          <a:ln w="9525">
            <a:noFill/>
            <a:miter lim="800000"/>
            <a:headEnd/>
            <a:tailEnd/>
          </a:ln>
          <a:effectLst/>
        </p:spPr>
        <p:txBody>
          <a:bodyPr wrap="square">
            <a:spAutoFit/>
          </a:bodyPr>
          <a:lstStyle/>
          <a:p>
            <a:pPr marL="1143000" indent="-1143000">
              <a:spcBef>
                <a:spcPct val="50000"/>
              </a:spcBef>
              <a:buAutoNum type="arabicPlain" startAt="14"/>
            </a:pPr>
            <a:r>
              <a:rPr lang="zh-CN" altLang="en-US" sz="5400" b="1" dirty="0">
                <a:effectLst>
                  <a:outerShdw blurRad="38100" dist="38100" dir="2700000" algn="tl">
                    <a:srgbClr val="FFFFFF"/>
                  </a:outerShdw>
                </a:effectLst>
                <a:latin typeface="KaiTi" panose="02010609060101010101" pitchFamily="49" charset="-122"/>
                <a:ea typeface="KaiTi" panose="02010609060101010101" pitchFamily="49" charset="-122"/>
              </a:rPr>
              <a:t>蜜 蜂</a:t>
            </a:r>
            <a:r>
              <a:rPr lang="zh-CN" altLang="en-US" sz="3200" b="1" dirty="0">
                <a:effectLst>
                  <a:outerShdw blurRad="38100" dist="38100" dir="2700000" algn="tl">
                    <a:srgbClr val="FFFFFF"/>
                  </a:outerShdw>
                </a:effectLst>
                <a:latin typeface="KaiTi" panose="02010609060101010101" pitchFamily="49" charset="-122"/>
                <a:ea typeface="KaiTi" panose="02010609060101010101" pitchFamily="49" charset="-122"/>
              </a:rPr>
              <a:t>                     第二课时</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Text Box 3"/>
          <p:cNvSpPr txBox="1">
            <a:spLocks noChangeArrowheads="1"/>
          </p:cNvSpPr>
          <p:nvPr/>
        </p:nvSpPr>
        <p:spPr bwMode="auto">
          <a:xfrm>
            <a:off x="755650" y="3284538"/>
            <a:ext cx="3673475" cy="641350"/>
          </a:xfrm>
          <a:prstGeom prst="rect">
            <a:avLst/>
          </a:prstGeom>
          <a:noFill/>
          <a:ln w="9525">
            <a:noFill/>
            <a:miter lim="800000"/>
            <a:headEnd/>
            <a:tailEnd/>
          </a:ln>
          <a:effectLst/>
        </p:spPr>
        <p:txBody>
          <a:bodyPr>
            <a:spAutoFit/>
          </a:bodyPr>
          <a:lstStyle/>
          <a:p>
            <a:pPr>
              <a:spcBef>
                <a:spcPct val="50000"/>
              </a:spcBef>
            </a:pPr>
            <a:r>
              <a:rPr lang="zh-CN" altLang="en-US" sz="3600" b="1" dirty="0">
                <a:ea typeface="楷体_GB2312" pitchFamily="49" charset="-122"/>
              </a:rPr>
              <a:t>为什么要做试验</a:t>
            </a:r>
          </a:p>
        </p:txBody>
      </p:sp>
      <p:sp>
        <p:nvSpPr>
          <p:cNvPr id="77828" name="Text Box 4"/>
          <p:cNvSpPr txBox="1">
            <a:spLocks noChangeArrowheads="1"/>
          </p:cNvSpPr>
          <p:nvPr/>
        </p:nvSpPr>
        <p:spPr bwMode="auto">
          <a:xfrm>
            <a:off x="827088" y="4076700"/>
            <a:ext cx="3673475" cy="641350"/>
          </a:xfrm>
          <a:prstGeom prst="rect">
            <a:avLst/>
          </a:prstGeom>
          <a:noFill/>
          <a:ln w="9525">
            <a:noFill/>
            <a:miter lim="800000"/>
            <a:headEnd/>
            <a:tailEnd/>
          </a:ln>
          <a:effectLst/>
        </p:spPr>
        <p:txBody>
          <a:bodyPr>
            <a:spAutoFit/>
          </a:bodyPr>
          <a:lstStyle/>
          <a:p>
            <a:pPr>
              <a:spcBef>
                <a:spcPct val="50000"/>
              </a:spcBef>
            </a:pPr>
            <a:r>
              <a:rPr lang="zh-CN" altLang="en-US" sz="3600" b="1">
                <a:ea typeface="楷体_GB2312" pitchFamily="49" charset="-122"/>
              </a:rPr>
              <a:t>怎么做试验的</a:t>
            </a:r>
          </a:p>
        </p:txBody>
      </p:sp>
      <p:sp>
        <p:nvSpPr>
          <p:cNvPr id="77829" name="Text Box 5"/>
          <p:cNvSpPr txBox="1">
            <a:spLocks noChangeArrowheads="1"/>
          </p:cNvSpPr>
          <p:nvPr/>
        </p:nvSpPr>
        <p:spPr bwMode="auto">
          <a:xfrm>
            <a:off x="827088" y="4854575"/>
            <a:ext cx="4570412" cy="641350"/>
          </a:xfrm>
          <a:prstGeom prst="rect">
            <a:avLst/>
          </a:prstGeom>
          <a:noFill/>
          <a:ln w="9525">
            <a:noFill/>
            <a:miter lim="800000"/>
            <a:headEnd/>
            <a:tailEnd/>
          </a:ln>
          <a:effectLst/>
        </p:spPr>
        <p:txBody>
          <a:bodyPr>
            <a:spAutoFit/>
          </a:bodyPr>
          <a:lstStyle/>
          <a:p>
            <a:pPr>
              <a:spcBef>
                <a:spcPct val="50000"/>
              </a:spcBef>
            </a:pPr>
            <a:r>
              <a:rPr lang="zh-CN" altLang="en-US" sz="3600" b="1">
                <a:ea typeface="楷体_GB2312" pitchFamily="49" charset="-122"/>
              </a:rPr>
              <a:t>试验得出的结论</a:t>
            </a:r>
          </a:p>
        </p:txBody>
      </p:sp>
      <p:sp>
        <p:nvSpPr>
          <p:cNvPr id="77830" name="Text Box 6"/>
          <p:cNvSpPr txBox="1">
            <a:spLocks noChangeArrowheads="1"/>
          </p:cNvSpPr>
          <p:nvPr/>
        </p:nvSpPr>
        <p:spPr bwMode="auto">
          <a:xfrm>
            <a:off x="5580063" y="3219450"/>
            <a:ext cx="2663825" cy="641350"/>
          </a:xfrm>
          <a:prstGeom prst="rect">
            <a:avLst/>
          </a:prstGeom>
          <a:noFill/>
          <a:ln w="9525">
            <a:noFill/>
            <a:miter lim="800000"/>
            <a:headEnd/>
            <a:tailEnd/>
          </a:ln>
          <a:effectLst/>
        </p:spPr>
        <p:txBody>
          <a:bodyPr>
            <a:spAutoFit/>
          </a:bodyPr>
          <a:lstStyle/>
          <a:p>
            <a:pPr>
              <a:spcBef>
                <a:spcPct val="50000"/>
              </a:spcBef>
            </a:pPr>
            <a:r>
              <a:rPr lang="zh-CN" altLang="en-US" sz="3600" b="1">
                <a:ea typeface="楷体_GB2312" pitchFamily="49" charset="-122"/>
              </a:rPr>
              <a:t>第</a:t>
            </a:r>
            <a:r>
              <a:rPr lang="en-US" altLang="zh-CN" sz="3600" b="1">
                <a:ea typeface="楷体_GB2312" pitchFamily="49" charset="-122"/>
              </a:rPr>
              <a:t>1</a:t>
            </a:r>
            <a:r>
              <a:rPr lang="zh-CN" altLang="en-US" sz="3600" b="1">
                <a:ea typeface="楷体_GB2312" pitchFamily="49" charset="-122"/>
              </a:rPr>
              <a:t>自然段</a:t>
            </a:r>
          </a:p>
        </p:txBody>
      </p:sp>
      <p:sp>
        <p:nvSpPr>
          <p:cNvPr id="77831" name="Text Box 7"/>
          <p:cNvSpPr txBox="1">
            <a:spLocks noChangeArrowheads="1"/>
          </p:cNvSpPr>
          <p:nvPr/>
        </p:nvSpPr>
        <p:spPr bwMode="auto">
          <a:xfrm>
            <a:off x="5580063" y="3940175"/>
            <a:ext cx="3313112" cy="641350"/>
          </a:xfrm>
          <a:prstGeom prst="rect">
            <a:avLst/>
          </a:prstGeom>
          <a:noFill/>
          <a:ln w="9525">
            <a:noFill/>
            <a:miter lim="800000"/>
            <a:headEnd/>
            <a:tailEnd/>
          </a:ln>
          <a:effectLst/>
        </p:spPr>
        <p:txBody>
          <a:bodyPr>
            <a:spAutoFit/>
          </a:bodyPr>
          <a:lstStyle/>
          <a:p>
            <a:pPr>
              <a:spcBef>
                <a:spcPct val="50000"/>
              </a:spcBef>
            </a:pPr>
            <a:r>
              <a:rPr lang="zh-CN" altLang="en-US" sz="3600" b="1">
                <a:ea typeface="楷体_GB2312" pitchFamily="49" charset="-122"/>
              </a:rPr>
              <a:t>第</a:t>
            </a:r>
            <a:r>
              <a:rPr lang="en-US" altLang="zh-CN" sz="3600" b="1">
                <a:ea typeface="楷体_GB2312" pitchFamily="49" charset="-122"/>
              </a:rPr>
              <a:t>2--5</a:t>
            </a:r>
            <a:r>
              <a:rPr lang="zh-CN" altLang="en-US" sz="3600" b="1">
                <a:ea typeface="楷体_GB2312" pitchFamily="49" charset="-122"/>
              </a:rPr>
              <a:t>自然段</a:t>
            </a:r>
          </a:p>
        </p:txBody>
      </p:sp>
      <p:sp>
        <p:nvSpPr>
          <p:cNvPr id="77832" name="Text Box 8"/>
          <p:cNvSpPr txBox="1">
            <a:spLocks noChangeArrowheads="1"/>
          </p:cNvSpPr>
          <p:nvPr/>
        </p:nvSpPr>
        <p:spPr bwMode="auto">
          <a:xfrm>
            <a:off x="5651500" y="4724400"/>
            <a:ext cx="2663825" cy="641350"/>
          </a:xfrm>
          <a:prstGeom prst="rect">
            <a:avLst/>
          </a:prstGeom>
          <a:noFill/>
          <a:ln w="9525">
            <a:noFill/>
            <a:miter lim="800000"/>
            <a:headEnd/>
            <a:tailEnd/>
          </a:ln>
          <a:effectLst/>
        </p:spPr>
        <p:txBody>
          <a:bodyPr>
            <a:spAutoFit/>
          </a:bodyPr>
          <a:lstStyle/>
          <a:p>
            <a:pPr>
              <a:spcBef>
                <a:spcPct val="50000"/>
              </a:spcBef>
            </a:pPr>
            <a:r>
              <a:rPr lang="zh-CN" altLang="en-US" sz="3600" b="1">
                <a:ea typeface="楷体_GB2312" pitchFamily="49" charset="-122"/>
              </a:rPr>
              <a:t>第</a:t>
            </a:r>
            <a:r>
              <a:rPr lang="en-US" altLang="zh-CN" sz="3600" b="1">
                <a:ea typeface="楷体_GB2312" pitchFamily="49" charset="-122"/>
              </a:rPr>
              <a:t>6</a:t>
            </a:r>
            <a:r>
              <a:rPr lang="zh-CN" altLang="en-US" sz="3600" b="1">
                <a:ea typeface="楷体_GB2312" pitchFamily="49" charset="-122"/>
              </a:rPr>
              <a:t>自然段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7830"/>
                                        </p:tgtEl>
                                        <p:attrNameLst>
                                          <p:attrName>style.visibility</p:attrName>
                                        </p:attrNameLst>
                                      </p:cBhvr>
                                      <p:to>
                                        <p:strVal val="visible"/>
                                      </p:to>
                                    </p:set>
                                    <p:animEffect transition="in" filter="blinds(horizontal)">
                                      <p:cBhvr>
                                        <p:cTn id="7" dur="500"/>
                                        <p:tgtEl>
                                          <p:spTgt spid="7783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7832"/>
                                        </p:tgtEl>
                                        <p:attrNameLst>
                                          <p:attrName>style.visibility</p:attrName>
                                        </p:attrNameLst>
                                      </p:cBhvr>
                                      <p:to>
                                        <p:strVal val="visible"/>
                                      </p:to>
                                    </p:set>
                                    <p:animEffect transition="in" filter="blinds(horizontal)">
                                      <p:cBhvr>
                                        <p:cTn id="12" dur="500"/>
                                        <p:tgtEl>
                                          <p:spTgt spid="7783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7831"/>
                                        </p:tgtEl>
                                        <p:attrNameLst>
                                          <p:attrName>style.visibility</p:attrName>
                                        </p:attrNameLst>
                                      </p:cBhvr>
                                      <p:to>
                                        <p:strVal val="visible"/>
                                      </p:to>
                                    </p:set>
                                    <p:animEffect transition="in" filter="blinds(horizontal)">
                                      <p:cBhvr>
                                        <p:cTn id="17" dur="500"/>
                                        <p:tgtEl>
                                          <p:spTgt spid="778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30" grpId="0"/>
      <p:bldP spid="77831" grpId="0"/>
      <p:bldP spid="778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4" name="Rectangle 4"/>
          <p:cNvSpPr>
            <a:spLocks noChangeArrowheads="1"/>
          </p:cNvSpPr>
          <p:nvPr/>
        </p:nvSpPr>
        <p:spPr bwMode="auto">
          <a:xfrm>
            <a:off x="251520" y="445895"/>
            <a:ext cx="8496622" cy="6001643"/>
          </a:xfrm>
          <a:prstGeom prst="rect">
            <a:avLst/>
          </a:prstGeom>
          <a:noFill/>
          <a:ln w="9525">
            <a:noFill/>
            <a:miter lim="800000"/>
            <a:headEnd/>
            <a:tailEnd/>
          </a:ln>
          <a:effectLst/>
        </p:spPr>
        <p:txBody>
          <a:bodyPr wrap="square" anchor="ctr">
            <a:spAutoFit/>
          </a:bodyPr>
          <a:lstStyle/>
          <a:p>
            <a:r>
              <a:rPr lang="zh-CN" altLang="en-US" sz="2800" dirty="0">
                <a:latin typeface="楷体" pitchFamily="49" charset="-122"/>
                <a:ea typeface="楷体" pitchFamily="49" charset="-122"/>
              </a:rPr>
              <a:t>在自己家草料棚的蜂窝里捉了一些蜜蜂，</a:t>
            </a:r>
            <a:r>
              <a:rPr lang="zh-CN" altLang="en-US" sz="2800" dirty="0">
                <a:solidFill>
                  <a:srgbClr val="FF0000"/>
                </a:solidFill>
                <a:latin typeface="楷体" pitchFamily="49" charset="-122"/>
                <a:ea typeface="楷体" pitchFamily="49" charset="-122"/>
              </a:rPr>
              <a:t>把它们放在纸袋里</a:t>
            </a:r>
            <a:endParaRPr lang="zh-CN" altLang="en-US" sz="4000" dirty="0">
              <a:latin typeface="楷体" pitchFamily="49" charset="-122"/>
              <a:ea typeface="楷体" pitchFamily="49" charset="-122"/>
            </a:endParaRPr>
          </a:p>
          <a:p>
            <a:endParaRPr lang="en-US" altLang="zh-CN" sz="2800" dirty="0">
              <a:latin typeface="楷体" pitchFamily="49" charset="-122"/>
              <a:ea typeface="楷体" pitchFamily="49" charset="-122"/>
            </a:endParaRPr>
          </a:p>
          <a:p>
            <a:r>
              <a:rPr lang="zh-CN" altLang="en-US" sz="2800" dirty="0">
                <a:latin typeface="楷体" pitchFamily="49" charset="-122"/>
                <a:ea typeface="楷体" pitchFamily="49" charset="-122"/>
              </a:rPr>
              <a:t>叫小女儿在蜂窝旁</a:t>
            </a:r>
            <a:r>
              <a:rPr lang="zh-CN" altLang="en-US" sz="2800" dirty="0">
                <a:solidFill>
                  <a:srgbClr val="FF0000"/>
                </a:solidFill>
                <a:latin typeface="楷体" pitchFamily="49" charset="-122"/>
                <a:ea typeface="楷体" pitchFamily="49" charset="-122"/>
              </a:rPr>
              <a:t>等</a:t>
            </a:r>
            <a:r>
              <a:rPr lang="zh-CN" altLang="en-US" sz="2800" dirty="0">
                <a:latin typeface="楷体" pitchFamily="49" charset="-122"/>
                <a:ea typeface="楷体" pitchFamily="49" charset="-122"/>
              </a:rPr>
              <a:t>着</a:t>
            </a:r>
            <a:endParaRPr lang="en-US" altLang="zh-CN" sz="2800" dirty="0">
              <a:latin typeface="楷体" pitchFamily="49" charset="-122"/>
              <a:ea typeface="楷体" pitchFamily="49" charset="-122"/>
            </a:endParaRPr>
          </a:p>
          <a:p>
            <a:endParaRPr lang="en-US" altLang="zh-CN" sz="4000" dirty="0">
              <a:latin typeface="楷体" pitchFamily="49" charset="-122"/>
              <a:ea typeface="楷体" pitchFamily="49" charset="-122"/>
            </a:endParaRPr>
          </a:p>
          <a:p>
            <a:r>
              <a:rPr lang="zh-CN" altLang="en-US" sz="2800" dirty="0">
                <a:latin typeface="楷体" pitchFamily="49" charset="-122"/>
                <a:ea typeface="楷体" pitchFamily="49" charset="-122"/>
              </a:rPr>
              <a:t>走了四公里路再</a:t>
            </a:r>
            <a:r>
              <a:rPr lang="zh-CN" altLang="en-US" sz="2800" dirty="0">
                <a:solidFill>
                  <a:srgbClr val="FF0000"/>
                </a:solidFill>
                <a:latin typeface="楷体" pitchFamily="49" charset="-122"/>
                <a:ea typeface="楷体" pitchFamily="49" charset="-122"/>
              </a:rPr>
              <a:t>放飞</a:t>
            </a:r>
            <a:endParaRPr lang="en-US" altLang="zh-CN" sz="2800" dirty="0">
              <a:solidFill>
                <a:srgbClr val="FF0000"/>
              </a:solidFill>
              <a:latin typeface="楷体" pitchFamily="49" charset="-122"/>
              <a:ea typeface="楷体" pitchFamily="49" charset="-122"/>
            </a:endParaRPr>
          </a:p>
          <a:p>
            <a:endParaRPr lang="en-US" altLang="zh-CN" sz="2800" dirty="0">
              <a:latin typeface="楷体" pitchFamily="49" charset="-122"/>
              <a:ea typeface="楷体" pitchFamily="49" charset="-122"/>
            </a:endParaRPr>
          </a:p>
          <a:p>
            <a:endParaRPr lang="en-US" altLang="zh-CN" sz="2800" dirty="0">
              <a:latin typeface="楷体" pitchFamily="49" charset="-122"/>
              <a:ea typeface="楷体" pitchFamily="49" charset="-122"/>
            </a:endParaRPr>
          </a:p>
          <a:p>
            <a:r>
              <a:rPr lang="zh-CN" altLang="en-US" sz="2800" dirty="0">
                <a:latin typeface="楷体" pitchFamily="49" charset="-122"/>
                <a:ea typeface="楷体" pitchFamily="49" charset="-122"/>
              </a:rPr>
              <a:t>在它们身上</a:t>
            </a:r>
            <a:r>
              <a:rPr lang="zh-CN" altLang="en-US" sz="2800" dirty="0">
                <a:solidFill>
                  <a:srgbClr val="FF0000"/>
                </a:solidFill>
                <a:latin typeface="楷体" pitchFamily="49" charset="-122"/>
                <a:ea typeface="楷体" pitchFamily="49" charset="-122"/>
              </a:rPr>
              <a:t>做了</a:t>
            </a:r>
            <a:r>
              <a:rPr lang="zh-CN" altLang="en-US" sz="2800" dirty="0">
                <a:latin typeface="楷体" pitchFamily="49" charset="-122"/>
                <a:ea typeface="楷体" pitchFamily="49" charset="-122"/>
              </a:rPr>
              <a:t>白色</a:t>
            </a:r>
            <a:r>
              <a:rPr lang="zh-CN" altLang="en-US" sz="2800" dirty="0">
                <a:solidFill>
                  <a:srgbClr val="FF0000"/>
                </a:solidFill>
                <a:latin typeface="楷体" pitchFamily="49" charset="-122"/>
                <a:ea typeface="楷体" pitchFamily="49" charset="-122"/>
              </a:rPr>
              <a:t>记号</a:t>
            </a:r>
            <a:r>
              <a:rPr lang="zh-CN" altLang="en-US" sz="2800" dirty="0">
                <a:latin typeface="楷体" pitchFamily="49" charset="-122"/>
                <a:ea typeface="楷体" pitchFamily="49" charset="-122"/>
              </a:rPr>
              <a:t>。</a:t>
            </a:r>
          </a:p>
          <a:p>
            <a:endParaRPr lang="en-US" altLang="zh-CN" sz="4000" dirty="0">
              <a:solidFill>
                <a:srgbClr val="FF0000"/>
              </a:solidFill>
              <a:latin typeface="楷体" pitchFamily="49" charset="-122"/>
              <a:ea typeface="楷体" pitchFamily="49" charset="-122"/>
            </a:endParaRPr>
          </a:p>
          <a:p>
            <a:endParaRPr lang="en-US" altLang="zh-CN" sz="4000" dirty="0">
              <a:solidFill>
                <a:srgbClr val="FF0000"/>
              </a:solidFill>
              <a:latin typeface="楷体" pitchFamily="49" charset="-122"/>
              <a:ea typeface="楷体" pitchFamily="49" charset="-122"/>
            </a:endParaRPr>
          </a:p>
          <a:p>
            <a:r>
              <a:rPr lang="zh-CN" altLang="en-US" sz="4000" dirty="0">
                <a:latin typeface="楷体" pitchFamily="49" charset="-122"/>
                <a:ea typeface="楷体" pitchFamily="49" charset="-122"/>
              </a:rPr>
              <a:t> </a:t>
            </a:r>
          </a:p>
        </p:txBody>
      </p:sp>
      <p:sp>
        <p:nvSpPr>
          <p:cNvPr id="92165" name="Rectangle 5"/>
          <p:cNvSpPr>
            <a:spLocks noChangeArrowheads="1"/>
          </p:cNvSpPr>
          <p:nvPr/>
        </p:nvSpPr>
        <p:spPr bwMode="auto">
          <a:xfrm>
            <a:off x="6948264" y="1196752"/>
            <a:ext cx="1808508" cy="523220"/>
          </a:xfrm>
          <a:prstGeom prst="rect">
            <a:avLst/>
          </a:prstGeom>
          <a:solidFill>
            <a:srgbClr val="FFFF00"/>
          </a:solidFill>
          <a:ln w="9525">
            <a:noFill/>
            <a:miter lim="800000"/>
            <a:headEnd/>
            <a:tailEnd/>
          </a:ln>
          <a:effectLst/>
        </p:spPr>
        <p:txBody>
          <a:bodyPr wrap="none" anchor="ctr">
            <a:spAutoFit/>
          </a:bodyPr>
          <a:lstStyle/>
          <a:p>
            <a:r>
              <a:rPr lang="zh-CN" altLang="en-US" sz="2800" b="1" dirty="0">
                <a:solidFill>
                  <a:srgbClr val="333399"/>
                </a:solidFill>
                <a:latin typeface="楷体" pitchFamily="49" charset="-122"/>
                <a:ea typeface="楷体" pitchFamily="49" charset="-122"/>
              </a:rPr>
              <a:t>便于观察 </a:t>
            </a:r>
          </a:p>
        </p:txBody>
      </p:sp>
      <p:sp>
        <p:nvSpPr>
          <p:cNvPr id="92166" name="Rectangle 6"/>
          <p:cNvSpPr>
            <a:spLocks noChangeArrowheads="1"/>
          </p:cNvSpPr>
          <p:nvPr/>
        </p:nvSpPr>
        <p:spPr bwMode="auto">
          <a:xfrm>
            <a:off x="1259632" y="4725144"/>
            <a:ext cx="7668344" cy="523220"/>
          </a:xfrm>
          <a:prstGeom prst="rect">
            <a:avLst/>
          </a:prstGeom>
          <a:solidFill>
            <a:srgbClr val="FFFF00"/>
          </a:solidFill>
          <a:ln w="9525">
            <a:noFill/>
            <a:miter lim="800000"/>
            <a:headEnd/>
            <a:tailEnd/>
          </a:ln>
          <a:effectLst/>
        </p:spPr>
        <p:txBody>
          <a:bodyPr wrap="square" anchor="ctr">
            <a:spAutoFit/>
          </a:bodyPr>
          <a:lstStyle/>
          <a:p>
            <a:r>
              <a:rPr lang="zh-CN" altLang="en-US" sz="2800" b="1" dirty="0">
                <a:solidFill>
                  <a:srgbClr val="333399"/>
                </a:solidFill>
                <a:latin typeface="楷体" pitchFamily="49" charset="-122"/>
                <a:ea typeface="楷体" pitchFamily="49" charset="-122"/>
              </a:rPr>
              <a:t>想证实飞回花园的蜜蜂是“我”做试验放飞 的 </a:t>
            </a:r>
          </a:p>
        </p:txBody>
      </p:sp>
      <p:sp>
        <p:nvSpPr>
          <p:cNvPr id="92167" name="Rectangle 7"/>
          <p:cNvSpPr>
            <a:spLocks noChangeArrowheads="1"/>
          </p:cNvSpPr>
          <p:nvPr/>
        </p:nvSpPr>
        <p:spPr bwMode="auto">
          <a:xfrm>
            <a:off x="3635896" y="3494152"/>
            <a:ext cx="5184576" cy="523220"/>
          </a:xfrm>
          <a:prstGeom prst="rect">
            <a:avLst/>
          </a:prstGeom>
          <a:solidFill>
            <a:srgbClr val="FFFF00"/>
          </a:solidFill>
          <a:ln w="9525">
            <a:noFill/>
            <a:miter lim="800000"/>
            <a:headEnd/>
            <a:tailEnd/>
          </a:ln>
          <a:effectLst/>
        </p:spPr>
        <p:txBody>
          <a:bodyPr wrap="square" anchor="ctr">
            <a:spAutoFit/>
          </a:bodyPr>
          <a:lstStyle/>
          <a:p>
            <a:r>
              <a:rPr lang="zh-CN" altLang="en-US" sz="2800" b="1" dirty="0">
                <a:solidFill>
                  <a:srgbClr val="333399"/>
                </a:solidFill>
                <a:latin typeface="楷体" pitchFamily="49" charset="-122"/>
                <a:ea typeface="楷体" pitchFamily="49" charset="-122"/>
              </a:rPr>
              <a:t>想证实蜜蜂是否认识回家的路</a:t>
            </a:r>
          </a:p>
        </p:txBody>
      </p:sp>
      <p:sp>
        <p:nvSpPr>
          <p:cNvPr id="92168" name="Rectangle 8"/>
          <p:cNvSpPr>
            <a:spLocks noChangeArrowheads="1"/>
          </p:cNvSpPr>
          <p:nvPr/>
        </p:nvSpPr>
        <p:spPr bwMode="auto">
          <a:xfrm>
            <a:off x="4932040" y="2276872"/>
            <a:ext cx="3972562" cy="523220"/>
          </a:xfrm>
          <a:prstGeom prst="rect">
            <a:avLst/>
          </a:prstGeom>
          <a:solidFill>
            <a:srgbClr val="FFFF00"/>
          </a:solidFill>
          <a:ln w="9525">
            <a:noFill/>
            <a:miter lim="800000"/>
            <a:headEnd/>
            <a:tailEnd/>
          </a:ln>
          <a:effectLst/>
        </p:spPr>
        <p:txBody>
          <a:bodyPr wrap="none" anchor="ctr">
            <a:spAutoFit/>
          </a:bodyPr>
          <a:lstStyle/>
          <a:p>
            <a:r>
              <a:rPr lang="zh-CN" altLang="en-US" sz="2800" b="1" dirty="0">
                <a:solidFill>
                  <a:srgbClr val="333399"/>
                </a:solidFill>
                <a:latin typeface="楷体" pitchFamily="49" charset="-122"/>
                <a:ea typeface="楷体" pitchFamily="49" charset="-122"/>
              </a:rPr>
              <a:t>了解蜜蜂飞回来的时间 </a:t>
            </a:r>
          </a:p>
        </p:txBody>
      </p:sp>
      <p:sp>
        <p:nvSpPr>
          <p:cNvPr id="92169" name="Rectangle 9"/>
          <p:cNvSpPr>
            <a:spLocks noChangeArrowheads="1"/>
          </p:cNvSpPr>
          <p:nvPr/>
        </p:nvSpPr>
        <p:spPr bwMode="auto">
          <a:xfrm>
            <a:off x="0" y="5947460"/>
            <a:ext cx="9143999" cy="646331"/>
          </a:xfrm>
          <a:prstGeom prst="rect">
            <a:avLst/>
          </a:prstGeom>
          <a:solidFill>
            <a:schemeClr val="accent4">
              <a:lumMod val="20000"/>
              <a:lumOff val="80000"/>
            </a:schemeClr>
          </a:solidFill>
          <a:ln w="9525">
            <a:noFill/>
            <a:miter lim="800000"/>
            <a:headEnd/>
            <a:tailEnd/>
          </a:ln>
          <a:effectLst/>
        </p:spPr>
        <p:txBody>
          <a:bodyPr wrap="square" anchor="ctr">
            <a:spAutoFit/>
          </a:bodyPr>
          <a:lstStyle/>
          <a:p>
            <a:pPr algn="ctr"/>
            <a:r>
              <a:rPr lang="zh-CN" altLang="en-US" sz="3600" b="1" dirty="0">
                <a:solidFill>
                  <a:srgbClr val="FF3300"/>
                </a:solidFill>
                <a:latin typeface="楷体" pitchFamily="49" charset="-122"/>
                <a:ea typeface="楷体" pitchFamily="49" charset="-122"/>
              </a:rPr>
              <a:t>思考全面   考虑周到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165"/>
                                        </p:tgtEl>
                                        <p:attrNameLst>
                                          <p:attrName>style.visibility</p:attrName>
                                        </p:attrNameLst>
                                      </p:cBhvr>
                                      <p:to>
                                        <p:strVal val="visible"/>
                                      </p:to>
                                    </p:set>
                                    <p:animEffect transition="in" filter="blinds(horizontal)">
                                      <p:cBhvr>
                                        <p:cTn id="7" dur="500"/>
                                        <p:tgtEl>
                                          <p:spTgt spid="9216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2168"/>
                                        </p:tgtEl>
                                        <p:attrNameLst>
                                          <p:attrName>style.visibility</p:attrName>
                                        </p:attrNameLst>
                                      </p:cBhvr>
                                      <p:to>
                                        <p:strVal val="visible"/>
                                      </p:to>
                                    </p:set>
                                    <p:animEffect transition="in" filter="blinds(horizontal)">
                                      <p:cBhvr>
                                        <p:cTn id="12" dur="500"/>
                                        <p:tgtEl>
                                          <p:spTgt spid="9216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2167"/>
                                        </p:tgtEl>
                                        <p:attrNameLst>
                                          <p:attrName>style.visibility</p:attrName>
                                        </p:attrNameLst>
                                      </p:cBhvr>
                                      <p:to>
                                        <p:strVal val="visible"/>
                                      </p:to>
                                    </p:set>
                                    <p:animEffect transition="in" filter="blinds(horizontal)">
                                      <p:cBhvr>
                                        <p:cTn id="17" dur="500"/>
                                        <p:tgtEl>
                                          <p:spTgt spid="9216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2166"/>
                                        </p:tgtEl>
                                        <p:attrNameLst>
                                          <p:attrName>style.visibility</p:attrName>
                                        </p:attrNameLst>
                                      </p:cBhvr>
                                      <p:to>
                                        <p:strVal val="visible"/>
                                      </p:to>
                                    </p:set>
                                    <p:animEffect transition="in" filter="blinds(horizontal)">
                                      <p:cBhvr>
                                        <p:cTn id="22" dur="500"/>
                                        <p:tgtEl>
                                          <p:spTgt spid="9216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92169"/>
                                        </p:tgtEl>
                                        <p:attrNameLst>
                                          <p:attrName>style.visibility</p:attrName>
                                        </p:attrNameLst>
                                      </p:cBhvr>
                                      <p:to>
                                        <p:strVal val="visible"/>
                                      </p:to>
                                    </p:set>
                                    <p:animEffect transition="in" filter="blinds(horizontal)">
                                      <p:cBhvr>
                                        <p:cTn id="27" dur="500"/>
                                        <p:tgtEl>
                                          <p:spTgt spid="92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5" grpId="0" animBg="1"/>
      <p:bldP spid="92166" grpId="0" animBg="1"/>
      <p:bldP spid="92167" grpId="0" animBg="1"/>
      <p:bldP spid="92168" grpId="0" animBg="1"/>
      <p:bldP spid="9216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357166"/>
            <a:ext cx="8443337" cy="2031325"/>
          </a:xfrm>
          <a:prstGeom prst="rect">
            <a:avLst/>
          </a:prstGeom>
          <a:noFill/>
        </p:spPr>
        <p:txBody>
          <a:bodyPr wrap="none" rtlCol="0">
            <a:spAutoFit/>
          </a:bodyPr>
          <a:lstStyle/>
          <a:p>
            <a:pPr>
              <a:lnSpc>
                <a:spcPct val="150000"/>
              </a:lnSpc>
            </a:pPr>
            <a:r>
              <a:rPr lang="zh-CN" altLang="en-US" sz="2800" b="1" dirty="0">
                <a:latin typeface="华文楷体" pitchFamily="2" charset="-122"/>
                <a:ea typeface="华文楷体" pitchFamily="2" charset="-122"/>
              </a:rPr>
              <a:t>        那二十只被闷了好久的蜜蜂向四面飞散，在寻找</a:t>
            </a:r>
            <a:endParaRPr lang="en-US" altLang="zh-CN" sz="2800" b="1" dirty="0">
              <a:latin typeface="华文楷体" pitchFamily="2" charset="-122"/>
              <a:ea typeface="华文楷体" pitchFamily="2" charset="-122"/>
            </a:endParaRPr>
          </a:p>
          <a:p>
            <a:pPr>
              <a:lnSpc>
                <a:spcPct val="150000"/>
              </a:lnSpc>
            </a:pPr>
            <a:r>
              <a:rPr lang="zh-CN" altLang="en-US" sz="2800" b="1" dirty="0">
                <a:latin typeface="华文楷体" pitchFamily="2" charset="-122"/>
                <a:ea typeface="华文楷体" pitchFamily="2" charset="-122"/>
              </a:rPr>
              <a:t>回家的方向。这时候起风了，蜜蜂飞得很低，要触到</a:t>
            </a:r>
            <a:endParaRPr lang="en-US" altLang="zh-CN" sz="2800" b="1" dirty="0">
              <a:latin typeface="华文楷体" pitchFamily="2" charset="-122"/>
              <a:ea typeface="华文楷体" pitchFamily="2" charset="-122"/>
            </a:endParaRPr>
          </a:p>
          <a:p>
            <a:pPr>
              <a:lnSpc>
                <a:spcPct val="150000"/>
              </a:lnSpc>
            </a:pPr>
            <a:r>
              <a:rPr lang="zh-CN" altLang="en-US" sz="2800" b="1" dirty="0">
                <a:latin typeface="华文楷体" pitchFamily="2" charset="-122"/>
                <a:ea typeface="华文楷体" pitchFamily="2" charset="-122"/>
              </a:rPr>
              <a:t>地面了，这样可以减少阻力。</a:t>
            </a:r>
            <a:endParaRPr lang="zh-CN" altLang="en-US" sz="2800" b="1" dirty="0">
              <a:solidFill>
                <a:srgbClr val="00B0F0"/>
              </a:solidFill>
              <a:latin typeface="华文楷体" pitchFamily="2" charset="-122"/>
              <a:ea typeface="华文楷体" pitchFamily="2" charset="-122"/>
            </a:endParaRPr>
          </a:p>
        </p:txBody>
      </p:sp>
      <p:sp>
        <p:nvSpPr>
          <p:cNvPr id="3" name="矩形 2"/>
          <p:cNvSpPr/>
          <p:nvPr/>
        </p:nvSpPr>
        <p:spPr>
          <a:xfrm>
            <a:off x="357158" y="2780928"/>
            <a:ext cx="8786842" cy="2031325"/>
          </a:xfrm>
          <a:prstGeom prst="rect">
            <a:avLst/>
          </a:prstGeom>
        </p:spPr>
        <p:txBody>
          <a:bodyPr wrap="square">
            <a:spAutoFit/>
          </a:bodyPr>
          <a:lstStyle/>
          <a:p>
            <a:pPr>
              <a:lnSpc>
                <a:spcPct val="150000"/>
              </a:lnSpc>
            </a:pPr>
            <a:r>
              <a:rPr lang="zh-CN" altLang="en-US" b="1" dirty="0">
                <a:latin typeface="华文楷体" pitchFamily="2" charset="-122"/>
                <a:ea typeface="华文楷体" pitchFamily="2" charset="-122"/>
              </a:rPr>
              <a:t>             </a:t>
            </a:r>
            <a:r>
              <a:rPr lang="zh-CN" altLang="en-US" sz="2800" b="1" dirty="0">
                <a:latin typeface="华文楷体" pitchFamily="2" charset="-122"/>
                <a:ea typeface="华文楷体" pitchFamily="2" charset="-122"/>
              </a:rPr>
              <a:t>那二十只</a:t>
            </a:r>
            <a:r>
              <a:rPr lang="zh-CN" altLang="en-US" sz="2800" b="1" dirty="0">
                <a:solidFill>
                  <a:srgbClr val="FF0000"/>
                </a:solidFill>
                <a:latin typeface="华文楷体" pitchFamily="2" charset="-122"/>
                <a:ea typeface="华文楷体" pitchFamily="2" charset="-122"/>
              </a:rPr>
              <a:t>左右</a:t>
            </a:r>
            <a:r>
              <a:rPr lang="zh-CN" altLang="en-US" sz="2800" b="1" dirty="0">
                <a:latin typeface="华文楷体" pitchFamily="2" charset="-122"/>
                <a:ea typeface="华文楷体" pitchFamily="2" charset="-122"/>
              </a:rPr>
              <a:t>被闷了好久的蜜蜂向四面飞散，</a:t>
            </a:r>
            <a:r>
              <a:rPr lang="zh-CN" altLang="en-US" sz="2800" b="1" dirty="0">
                <a:solidFill>
                  <a:srgbClr val="FF0000"/>
                </a:solidFill>
                <a:latin typeface="华文楷体" pitchFamily="2" charset="-122"/>
                <a:ea typeface="华文楷体" pitchFamily="2" charset="-122"/>
              </a:rPr>
              <a:t>好像</a:t>
            </a:r>
            <a:r>
              <a:rPr lang="zh-CN" altLang="en-US" sz="2800" b="1" dirty="0">
                <a:latin typeface="华文楷体" pitchFamily="2" charset="-122"/>
                <a:ea typeface="华文楷体" pitchFamily="2" charset="-122"/>
              </a:rPr>
              <a:t>在寻找回家的方向。这时候起风了，蜜蜂飞得很低，</a:t>
            </a:r>
            <a:endParaRPr lang="en-US" altLang="zh-CN" sz="2800" b="1" dirty="0">
              <a:latin typeface="华文楷体" pitchFamily="2" charset="-122"/>
              <a:ea typeface="华文楷体" pitchFamily="2" charset="-122"/>
            </a:endParaRPr>
          </a:p>
          <a:p>
            <a:pPr>
              <a:lnSpc>
                <a:spcPct val="150000"/>
              </a:lnSpc>
            </a:pPr>
            <a:r>
              <a:rPr lang="zh-CN" altLang="en-US" sz="2800" b="1" dirty="0">
                <a:solidFill>
                  <a:srgbClr val="FF0000"/>
                </a:solidFill>
                <a:latin typeface="华文楷体" pitchFamily="2" charset="-122"/>
                <a:ea typeface="华文楷体" pitchFamily="2" charset="-122"/>
              </a:rPr>
              <a:t>几乎</a:t>
            </a:r>
            <a:r>
              <a:rPr lang="zh-CN" altLang="en-US" sz="2800" b="1" dirty="0">
                <a:latin typeface="华文楷体" pitchFamily="2" charset="-122"/>
                <a:ea typeface="华文楷体" pitchFamily="2" charset="-122"/>
              </a:rPr>
              <a:t>要触到地面，</a:t>
            </a:r>
            <a:r>
              <a:rPr lang="zh-CN" altLang="en-US" sz="2800" b="1" dirty="0">
                <a:solidFill>
                  <a:srgbClr val="FF0000"/>
                </a:solidFill>
                <a:latin typeface="华文楷体" pitchFamily="2" charset="-122"/>
                <a:ea typeface="华文楷体" pitchFamily="2" charset="-122"/>
              </a:rPr>
              <a:t>大概</a:t>
            </a:r>
            <a:r>
              <a:rPr lang="zh-CN" altLang="en-US" sz="2800" b="1" dirty="0">
                <a:latin typeface="华文楷体" pitchFamily="2" charset="-122"/>
                <a:ea typeface="华文楷体" pitchFamily="2" charset="-122"/>
              </a:rPr>
              <a:t>这样可以减少阻力。</a:t>
            </a:r>
            <a:endParaRPr lang="zh-CN" altLang="en-US" sz="2800" dirty="0"/>
          </a:p>
        </p:txBody>
      </p:sp>
      <p:sp>
        <p:nvSpPr>
          <p:cNvPr id="4" name="Rectangle 3"/>
          <p:cNvSpPr>
            <a:spLocks noChangeArrowheads="1"/>
          </p:cNvSpPr>
          <p:nvPr/>
        </p:nvSpPr>
        <p:spPr bwMode="auto">
          <a:xfrm>
            <a:off x="0" y="5589240"/>
            <a:ext cx="9144000" cy="762000"/>
          </a:xfrm>
          <a:prstGeom prst="rect">
            <a:avLst/>
          </a:prstGeom>
          <a:solidFill>
            <a:schemeClr val="accent3">
              <a:lumMod val="20000"/>
              <a:lumOff val="80000"/>
            </a:schemeClr>
          </a:solidFill>
          <a:ln w="9525">
            <a:noFill/>
            <a:miter lim="800000"/>
            <a:headEnd/>
            <a:tailEnd/>
          </a:ln>
          <a:effectLst/>
        </p:spPr>
        <p:txBody>
          <a:bodyPr wrap="square" anchor="ctr">
            <a:spAutoFit/>
          </a:bodyPr>
          <a:lstStyle/>
          <a:p>
            <a:pPr algn="ctr"/>
            <a:r>
              <a:rPr lang="zh-CN" altLang="en-US" sz="4400" b="1" dirty="0">
                <a:solidFill>
                  <a:srgbClr val="00B050"/>
                </a:solidFill>
                <a:ea typeface="楷体" pitchFamily="49" charset="-122"/>
              </a:rPr>
              <a:t>用词严谨</a:t>
            </a:r>
          </a:p>
        </p:txBody>
      </p:sp>
      <p:sp>
        <p:nvSpPr>
          <p:cNvPr id="9" name="椭圆 8"/>
          <p:cNvSpPr/>
          <p:nvPr/>
        </p:nvSpPr>
        <p:spPr>
          <a:xfrm>
            <a:off x="2627784" y="2924944"/>
            <a:ext cx="785818" cy="71438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8358182" y="2852936"/>
            <a:ext cx="785818" cy="71438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95536" y="4221088"/>
            <a:ext cx="785818" cy="71438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347864" y="4149080"/>
            <a:ext cx="785818" cy="71438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linds(horizontal)">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linds(horizontal)">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9" grpId="0" animBg="1"/>
      <p:bldP spid="10" grpId="0" animBg="1"/>
      <p:bldP spid="11"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P141"/>
          <p:cNvPicPr>
            <a:picLocks noChangeAspect="1" noChangeArrowheads="1"/>
          </p:cNvPicPr>
          <p:nvPr/>
        </p:nvPicPr>
        <p:blipFill>
          <a:blip r:embed="rId3" cstate="print"/>
          <a:srcRect/>
          <a:stretch>
            <a:fillRect/>
          </a:stretch>
        </p:blipFill>
        <p:spPr bwMode="auto">
          <a:xfrm>
            <a:off x="179388" y="160338"/>
            <a:ext cx="5021262" cy="6697662"/>
          </a:xfrm>
          <a:prstGeom prst="rect">
            <a:avLst/>
          </a:prstGeom>
          <a:noFill/>
        </p:spPr>
      </p:pic>
      <p:sp>
        <p:nvSpPr>
          <p:cNvPr id="33798" name="Text Box 6"/>
          <p:cNvSpPr txBox="1">
            <a:spLocks noChangeArrowheads="1"/>
          </p:cNvSpPr>
          <p:nvPr/>
        </p:nvSpPr>
        <p:spPr bwMode="auto">
          <a:xfrm>
            <a:off x="3563938" y="476250"/>
            <a:ext cx="5580062" cy="2560638"/>
          </a:xfrm>
          <a:prstGeom prst="rect">
            <a:avLst/>
          </a:prstGeom>
          <a:noFill/>
          <a:ln w="9525">
            <a:noFill/>
            <a:miter lim="800000"/>
            <a:headEnd/>
            <a:tailEnd/>
          </a:ln>
          <a:effectLst/>
        </p:spPr>
        <p:txBody>
          <a:bodyPr>
            <a:spAutoFit/>
          </a:bodyPr>
          <a:lstStyle/>
          <a:p>
            <a:pPr>
              <a:spcBef>
                <a:spcPct val="50000"/>
              </a:spcBef>
            </a:pPr>
            <a:r>
              <a:rPr lang="zh-CN" altLang="en-US" sz="5400" b="1" dirty="0">
                <a:solidFill>
                  <a:srgbClr val="FF3300"/>
                </a:solidFill>
                <a:latin typeface="华文楷体" pitchFamily="2" charset="-122"/>
                <a:ea typeface="华文楷体" pitchFamily="2" charset="-122"/>
              </a:rPr>
              <a:t>昆虫学家</a:t>
            </a:r>
            <a:r>
              <a:rPr lang="zh-CN" altLang="en-US" sz="4400" b="1" dirty="0">
                <a:solidFill>
                  <a:srgbClr val="FF3300"/>
                </a:solidFill>
                <a:latin typeface="华文楷体" pitchFamily="2" charset="-122"/>
                <a:ea typeface="华文楷体" pitchFamily="2" charset="-122"/>
              </a:rPr>
              <a:t> </a:t>
            </a:r>
          </a:p>
          <a:p>
            <a:pPr>
              <a:spcBef>
                <a:spcPct val="50000"/>
              </a:spcBef>
            </a:pPr>
            <a:r>
              <a:rPr lang="zh-CN" altLang="en-US" sz="4400" b="1" dirty="0">
                <a:solidFill>
                  <a:srgbClr val="FF3300"/>
                </a:solidFill>
                <a:latin typeface="华文楷体" pitchFamily="2" charset="-122"/>
                <a:ea typeface="华文楷体" pitchFamily="2" charset="-122"/>
              </a:rPr>
              <a:t>               </a:t>
            </a:r>
            <a:r>
              <a:rPr lang="zh-CN" altLang="en-US" sz="7200" b="1" dirty="0">
                <a:solidFill>
                  <a:srgbClr val="FF3300"/>
                </a:solidFill>
                <a:latin typeface="华文楷体" pitchFamily="2" charset="-122"/>
                <a:ea typeface="华文楷体" pitchFamily="2" charset="-122"/>
              </a:rPr>
              <a:t>法布尔</a:t>
            </a:r>
            <a:endParaRPr lang="zh-CN" altLang="en-US" sz="8000" b="1" dirty="0">
              <a:solidFill>
                <a:srgbClr val="FF3300"/>
              </a:solidFill>
              <a:latin typeface="华文楷体" pitchFamily="2" charset="-122"/>
              <a:ea typeface="华文楷体" pitchFamily="2" charset="-122"/>
            </a:endParaRPr>
          </a:p>
        </p:txBody>
      </p:sp>
      <p:sp>
        <p:nvSpPr>
          <p:cNvPr id="33799" name="Text Box 7"/>
          <p:cNvSpPr txBox="1">
            <a:spLocks noChangeArrowheads="1"/>
          </p:cNvSpPr>
          <p:nvPr/>
        </p:nvSpPr>
        <p:spPr bwMode="auto">
          <a:xfrm>
            <a:off x="3995738" y="4365625"/>
            <a:ext cx="5616575" cy="1311275"/>
          </a:xfrm>
          <a:prstGeom prst="rect">
            <a:avLst/>
          </a:prstGeom>
          <a:noFill/>
          <a:ln w="9525">
            <a:noFill/>
            <a:miter lim="800000"/>
            <a:headEnd/>
            <a:tailEnd/>
          </a:ln>
          <a:effectLst/>
        </p:spPr>
        <p:txBody>
          <a:bodyPr>
            <a:spAutoFit/>
          </a:bodyPr>
          <a:lstStyle/>
          <a:p>
            <a:pPr>
              <a:spcBef>
                <a:spcPct val="50000"/>
              </a:spcBef>
            </a:pPr>
            <a:r>
              <a:rPr lang="en-US" altLang="zh-CN" sz="8000" b="1" dirty="0">
                <a:latin typeface="楷体" pitchFamily="49" charset="-122"/>
                <a:ea typeface="楷体" pitchFamily="49" charset="-122"/>
              </a:rPr>
              <a:t>《</a:t>
            </a:r>
            <a:r>
              <a:rPr lang="zh-CN" altLang="en-US" sz="8000" b="1" dirty="0">
                <a:latin typeface="楷体" pitchFamily="49" charset="-122"/>
                <a:ea typeface="楷体" pitchFamily="49" charset="-122"/>
              </a:rPr>
              <a:t>昆虫记</a:t>
            </a:r>
            <a:r>
              <a:rPr lang="en-US" altLang="zh-CN" sz="8000" b="1" dirty="0">
                <a:latin typeface="楷体" pitchFamily="49" charset="-122"/>
                <a:ea typeface="楷体" pitchFamily="49"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3799">
                                            <p:txEl>
                                              <p:pRg st="0" end="0"/>
                                            </p:txEl>
                                          </p:spTgt>
                                        </p:tgtEl>
                                        <p:attrNameLst>
                                          <p:attrName>style.visibility</p:attrName>
                                        </p:attrNameLst>
                                      </p:cBhvr>
                                      <p:to>
                                        <p:strVal val="visible"/>
                                      </p:to>
                                    </p:set>
                                    <p:anim calcmode="lin" valueType="num">
                                      <p:cBhvr additive="base">
                                        <p:cTn id="7" dur="500" fill="hold"/>
                                        <p:tgtEl>
                                          <p:spTgt spid="337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379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28596" y="2357430"/>
            <a:ext cx="8802410" cy="2677656"/>
          </a:xfrm>
          <a:prstGeom prst="rect">
            <a:avLst/>
          </a:prstGeom>
          <a:noFill/>
        </p:spPr>
        <p:txBody>
          <a:bodyPr wrap="none" rtlCol="0">
            <a:spAutoFit/>
          </a:bodyPr>
          <a:lstStyle/>
          <a:p>
            <a:pPr>
              <a:lnSpc>
                <a:spcPct val="150000"/>
              </a:lnSpc>
            </a:pPr>
            <a:r>
              <a:rPr lang="zh-CN" altLang="en-US" sz="2800" b="1" dirty="0">
                <a:latin typeface="华文楷体" pitchFamily="2" charset="-122"/>
                <a:ea typeface="华文楷体" pitchFamily="2" charset="-122"/>
              </a:rPr>
              <a:t>        那二十只左右被闷了好久的蜜蜂向四面飞散，</a:t>
            </a:r>
            <a:endParaRPr lang="en-US" altLang="zh-CN" sz="2800" b="1" dirty="0">
              <a:latin typeface="华文楷体" pitchFamily="2" charset="-122"/>
              <a:ea typeface="华文楷体" pitchFamily="2" charset="-122"/>
            </a:endParaRPr>
          </a:p>
          <a:p>
            <a:pPr>
              <a:lnSpc>
                <a:spcPct val="150000"/>
              </a:lnSpc>
            </a:pPr>
            <a:r>
              <a:rPr lang="zh-CN" altLang="en-US" sz="2800" b="1" dirty="0">
                <a:latin typeface="华文楷体" pitchFamily="2" charset="-122"/>
                <a:ea typeface="华文楷体" pitchFamily="2" charset="-122"/>
              </a:rPr>
              <a:t>好像在寻找回家的方向。这时候起风了，蜜蜂飞得很</a:t>
            </a:r>
            <a:endParaRPr lang="en-US" altLang="zh-CN" sz="2800" b="1" dirty="0">
              <a:latin typeface="华文楷体" pitchFamily="2" charset="-122"/>
              <a:ea typeface="华文楷体" pitchFamily="2" charset="-122"/>
            </a:endParaRPr>
          </a:p>
          <a:p>
            <a:pPr>
              <a:lnSpc>
                <a:spcPct val="150000"/>
              </a:lnSpc>
            </a:pPr>
            <a:r>
              <a:rPr lang="zh-CN" altLang="en-US" sz="2800" b="1" dirty="0">
                <a:latin typeface="华文楷体" pitchFamily="2" charset="-122"/>
                <a:ea typeface="华文楷体" pitchFamily="2" charset="-122"/>
              </a:rPr>
              <a:t>低，几乎要触到地面，大概这样可以减少阻力。</a:t>
            </a:r>
            <a:r>
              <a:rPr lang="zh-CN" altLang="en-US" sz="2800" b="1" dirty="0">
                <a:solidFill>
                  <a:srgbClr val="00B0F0"/>
                </a:solidFill>
                <a:latin typeface="华文楷体" pitchFamily="2" charset="-122"/>
                <a:ea typeface="华文楷体" pitchFamily="2" charset="-122"/>
              </a:rPr>
              <a:t>我想，</a:t>
            </a:r>
            <a:endParaRPr lang="en-US" altLang="zh-CN" sz="2800" b="1" dirty="0">
              <a:solidFill>
                <a:srgbClr val="00B0F0"/>
              </a:solidFill>
              <a:latin typeface="华文楷体" pitchFamily="2" charset="-122"/>
              <a:ea typeface="华文楷体" pitchFamily="2" charset="-122"/>
            </a:endParaRPr>
          </a:p>
          <a:p>
            <a:pPr>
              <a:lnSpc>
                <a:spcPct val="150000"/>
              </a:lnSpc>
            </a:pPr>
            <a:r>
              <a:rPr lang="zh-CN" altLang="en-US" sz="2800" b="1" dirty="0">
                <a:solidFill>
                  <a:srgbClr val="00B0F0"/>
                </a:solidFill>
                <a:latin typeface="华文楷体" pitchFamily="2" charset="-122"/>
                <a:ea typeface="华文楷体" pitchFamily="2" charset="-122"/>
              </a:rPr>
              <a:t>它们飞得这么低，怎么能看到遥远的家呢？</a:t>
            </a:r>
          </a:p>
        </p:txBody>
      </p:sp>
      <p:pic>
        <p:nvPicPr>
          <p:cNvPr id="8" name="Picture 4" descr="无标题21"/>
          <p:cNvPicPr>
            <a:picLocks noChangeAspect="1" noChangeArrowheads="1"/>
          </p:cNvPicPr>
          <p:nvPr/>
        </p:nvPicPr>
        <p:blipFill>
          <a:blip r:embed="rId2" cstate="print"/>
          <a:srcRect/>
          <a:stretch>
            <a:fillRect/>
          </a:stretch>
        </p:blipFill>
        <p:spPr bwMode="auto">
          <a:xfrm>
            <a:off x="5357818" y="0"/>
            <a:ext cx="2476504" cy="2165330"/>
          </a:xfrm>
          <a:prstGeom prst="rect">
            <a:avLst/>
          </a:prstGeom>
          <a:noFill/>
        </p:spPr>
      </p:pic>
      <p:sp>
        <p:nvSpPr>
          <p:cNvPr id="13" name="TextBox 12"/>
          <p:cNvSpPr txBox="1"/>
          <p:nvPr/>
        </p:nvSpPr>
        <p:spPr>
          <a:xfrm>
            <a:off x="3275856" y="5085184"/>
            <a:ext cx="3877985" cy="646331"/>
          </a:xfrm>
          <a:prstGeom prst="rect">
            <a:avLst/>
          </a:prstGeom>
          <a:noFill/>
        </p:spPr>
        <p:txBody>
          <a:bodyPr wrap="none" rtlCol="0">
            <a:spAutoFit/>
          </a:bodyPr>
          <a:lstStyle/>
          <a:p>
            <a:r>
              <a:rPr lang="zh-CN" altLang="en-US" sz="3600" b="1" dirty="0">
                <a:solidFill>
                  <a:srgbClr val="FF0000"/>
                </a:solidFill>
                <a:latin typeface="华文楷体" pitchFamily="2" charset="-122"/>
                <a:ea typeface="华文楷体" pitchFamily="2" charset="-122"/>
              </a:rPr>
              <a:t>不能看到遥远的家</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Users\Administrator\Desktop\微信图片_20190207134541.jpg"/>
          <p:cNvPicPr>
            <a:picLocks noChangeAspect="1" noChangeArrowheads="1"/>
          </p:cNvPicPr>
          <p:nvPr/>
        </p:nvPicPr>
        <p:blipFill>
          <a:blip r:embed="rId2" cstate="print"/>
          <a:srcRect l="9800" t="28251" r="7601" b="46216"/>
          <a:stretch>
            <a:fillRect/>
          </a:stretch>
        </p:blipFill>
        <p:spPr bwMode="auto">
          <a:xfrm>
            <a:off x="2003336" y="1916832"/>
            <a:ext cx="5433796" cy="4707904"/>
          </a:xfrm>
          <a:prstGeom prst="rect">
            <a:avLst/>
          </a:prstGeom>
          <a:noFill/>
        </p:spPr>
      </p:pic>
      <p:sp>
        <p:nvSpPr>
          <p:cNvPr id="2" name="TextBox 1"/>
          <p:cNvSpPr txBox="1"/>
          <p:nvPr/>
        </p:nvSpPr>
        <p:spPr>
          <a:xfrm>
            <a:off x="71406" y="928670"/>
            <a:ext cx="9072594" cy="1477328"/>
          </a:xfrm>
          <a:prstGeom prst="rect">
            <a:avLst/>
          </a:prstGeom>
          <a:noFill/>
        </p:spPr>
        <p:txBody>
          <a:bodyPr wrap="square" rtlCol="0">
            <a:spAutoFit/>
          </a:bodyPr>
          <a:lstStyle/>
          <a:p>
            <a:r>
              <a:rPr lang="zh-CN" altLang="en-US" sz="3600" dirty="0">
                <a:latin typeface="华文楷体" pitchFamily="2" charset="-122"/>
                <a:ea typeface="华文楷体" pitchFamily="2" charset="-122"/>
              </a:rPr>
              <a:t>       在回家的路上，我</a:t>
            </a:r>
            <a:r>
              <a:rPr lang="zh-CN" altLang="en-US" sz="5400" dirty="0">
                <a:solidFill>
                  <a:srgbClr val="FF0000"/>
                </a:solidFill>
                <a:latin typeface="华文楷体" pitchFamily="2" charset="-122"/>
                <a:ea typeface="华文楷体" pitchFamily="2" charset="-122"/>
              </a:rPr>
              <a:t>推测</a:t>
            </a:r>
            <a:r>
              <a:rPr lang="zh-CN" altLang="en-US" sz="3600" dirty="0">
                <a:latin typeface="华文楷体" pitchFamily="2" charset="-122"/>
                <a:ea typeface="华文楷体" pitchFamily="2" charset="-122"/>
              </a:rPr>
              <a:t>蜜蜂可能找不</a:t>
            </a:r>
            <a:endParaRPr lang="en-US" altLang="zh-CN" sz="3600" dirty="0">
              <a:latin typeface="华文楷体" pitchFamily="2" charset="-122"/>
              <a:ea typeface="华文楷体" pitchFamily="2" charset="-122"/>
            </a:endParaRPr>
          </a:p>
          <a:p>
            <a:r>
              <a:rPr lang="zh-CN" altLang="en-US" sz="3600" dirty="0">
                <a:latin typeface="华文楷体" pitchFamily="2" charset="-122"/>
                <a:ea typeface="华文楷体" pitchFamily="2" charset="-122"/>
              </a:rPr>
              <a:t>到家了。</a:t>
            </a:r>
          </a:p>
        </p:txBody>
      </p:sp>
      <p:sp>
        <p:nvSpPr>
          <p:cNvPr id="6" name="Oval 7"/>
          <p:cNvSpPr>
            <a:spLocks noChangeArrowheads="1"/>
          </p:cNvSpPr>
          <p:nvPr/>
        </p:nvSpPr>
        <p:spPr bwMode="auto">
          <a:xfrm>
            <a:off x="2627784" y="3356992"/>
            <a:ext cx="936104" cy="571505"/>
          </a:xfrm>
          <a:prstGeom prst="ellipse">
            <a:avLst/>
          </a:prstGeom>
          <a:noFill/>
          <a:ln w="9525">
            <a:solidFill>
              <a:srgbClr val="FF0000"/>
            </a:solidFill>
            <a:round/>
            <a:headEnd/>
            <a:tailEnd/>
          </a:ln>
          <a:effectLst/>
        </p:spPr>
        <p:txBody>
          <a:bodyPr wrap="none" anchor="ctr"/>
          <a:lstStyle/>
          <a:p>
            <a:endParaRPr lang="zh-CN" altLang="en-US"/>
          </a:p>
        </p:txBody>
      </p:sp>
      <p:sp>
        <p:nvSpPr>
          <p:cNvPr id="7" name="Oval 7"/>
          <p:cNvSpPr>
            <a:spLocks noChangeArrowheads="1"/>
          </p:cNvSpPr>
          <p:nvPr/>
        </p:nvSpPr>
        <p:spPr bwMode="auto">
          <a:xfrm>
            <a:off x="2411760" y="2636912"/>
            <a:ext cx="1152128" cy="652013"/>
          </a:xfrm>
          <a:prstGeom prst="ellipse">
            <a:avLst/>
          </a:prstGeom>
          <a:noFill/>
          <a:ln w="9525">
            <a:solidFill>
              <a:srgbClr val="FF0000"/>
            </a:solidFill>
            <a:round/>
            <a:headEnd/>
            <a:tailEnd/>
          </a:ln>
          <a:effectLst/>
        </p:spPr>
        <p:txBody>
          <a:bodyPr wrap="none" anchor="ctr"/>
          <a:lstStyle/>
          <a:p>
            <a:endParaRPr lang="zh-CN" altLang="en-US"/>
          </a:p>
        </p:txBody>
      </p:sp>
      <p:sp>
        <p:nvSpPr>
          <p:cNvPr id="9" name="Oval 7"/>
          <p:cNvSpPr>
            <a:spLocks noChangeArrowheads="1"/>
          </p:cNvSpPr>
          <p:nvPr/>
        </p:nvSpPr>
        <p:spPr bwMode="auto">
          <a:xfrm>
            <a:off x="4932040" y="4725144"/>
            <a:ext cx="1080120" cy="579435"/>
          </a:xfrm>
          <a:prstGeom prst="ellipse">
            <a:avLst/>
          </a:prstGeom>
          <a:noFill/>
          <a:ln w="9525">
            <a:solidFill>
              <a:srgbClr val="FF0000"/>
            </a:solidFill>
            <a:round/>
            <a:headEnd/>
            <a:tailEnd/>
          </a:ln>
          <a:effectLst/>
        </p:spPr>
        <p:txBody>
          <a:bodyPr wrap="none" anchor="ctr"/>
          <a:lstStyle/>
          <a:p>
            <a:endParaRPr lang="zh-CN" altLang="en-US"/>
          </a:p>
        </p:txBody>
      </p:sp>
      <p:sp>
        <p:nvSpPr>
          <p:cNvPr id="10" name="Rectangle 7"/>
          <p:cNvSpPr>
            <a:spLocks noChangeArrowheads="1"/>
          </p:cNvSpPr>
          <p:nvPr/>
        </p:nvSpPr>
        <p:spPr bwMode="auto">
          <a:xfrm>
            <a:off x="1428728" y="0"/>
            <a:ext cx="5026025" cy="701675"/>
          </a:xfrm>
          <a:prstGeom prst="rect">
            <a:avLst/>
          </a:prstGeom>
          <a:noFill/>
          <a:ln w="9525">
            <a:noFill/>
            <a:miter lim="800000"/>
            <a:headEnd/>
            <a:tailEnd/>
          </a:ln>
          <a:effectLst/>
        </p:spPr>
        <p:txBody>
          <a:bodyPr wrap="none" anchor="ctr">
            <a:spAutoFit/>
          </a:bodyPr>
          <a:lstStyle/>
          <a:p>
            <a:r>
              <a:rPr lang="zh-CN" altLang="en-US" sz="4000" b="1" dirty="0">
                <a:solidFill>
                  <a:srgbClr val="FF3300"/>
                </a:solidFill>
                <a:latin typeface="楷体" pitchFamily="49" charset="-122"/>
                <a:ea typeface="楷体" pitchFamily="49" charset="-122"/>
              </a:rPr>
              <a:t>善于思考，善于观察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linds(horizontal)">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4"/>
          <p:cNvSpPr>
            <a:spLocks noChangeArrowheads="1"/>
          </p:cNvSpPr>
          <p:nvPr/>
        </p:nvSpPr>
        <p:spPr bwMode="auto">
          <a:xfrm>
            <a:off x="468313" y="679450"/>
            <a:ext cx="6988175" cy="1190625"/>
          </a:xfrm>
          <a:prstGeom prst="rect">
            <a:avLst/>
          </a:prstGeom>
          <a:noFill/>
          <a:ln w="9525">
            <a:noFill/>
            <a:miter lim="800000"/>
            <a:headEnd/>
            <a:tailEnd/>
          </a:ln>
          <a:effectLst/>
        </p:spPr>
        <p:txBody>
          <a:bodyPr anchor="ctr">
            <a:spAutoFit/>
          </a:bodyPr>
          <a:lstStyle/>
          <a:p>
            <a:r>
              <a:rPr lang="en-US" altLang="zh-CN" sz="3600" b="1" dirty="0">
                <a:latin typeface="华文楷体" pitchFamily="2" charset="-122"/>
                <a:ea typeface="华文楷体" pitchFamily="2" charset="-122"/>
              </a:rPr>
              <a:t>        </a:t>
            </a:r>
            <a:r>
              <a:rPr lang="zh-CN" altLang="en-US" sz="3600" b="1" dirty="0">
                <a:latin typeface="华文楷体" pitchFamily="2" charset="-122"/>
                <a:ea typeface="华文楷体" pitchFamily="2" charset="-122"/>
              </a:rPr>
              <a:t>读课文第</a:t>
            </a:r>
            <a:r>
              <a:rPr lang="en-US" altLang="zh-CN" sz="3600" b="1" dirty="0">
                <a:latin typeface="华文楷体" pitchFamily="2" charset="-122"/>
                <a:ea typeface="华文楷体" pitchFamily="2" charset="-122"/>
              </a:rPr>
              <a:t>3—6</a:t>
            </a:r>
            <a:r>
              <a:rPr lang="zh-CN" altLang="en-US" sz="3600" b="1" dirty="0">
                <a:latin typeface="华文楷体" pitchFamily="2" charset="-122"/>
                <a:ea typeface="华文楷体" pitchFamily="2" charset="-122"/>
              </a:rPr>
              <a:t>自然段，找找作者面对蜜蜂引发的种种思考？</a:t>
            </a:r>
          </a:p>
        </p:txBody>
      </p:sp>
      <p:pic>
        <p:nvPicPr>
          <p:cNvPr id="3" name="Picture 4" descr="无标题21"/>
          <p:cNvPicPr>
            <a:picLocks noChangeAspect="1" noChangeArrowheads="1"/>
          </p:cNvPicPr>
          <p:nvPr/>
        </p:nvPicPr>
        <p:blipFill>
          <a:blip r:embed="rId2" cstate="print"/>
          <a:srcRect/>
          <a:stretch>
            <a:fillRect/>
          </a:stretch>
        </p:blipFill>
        <p:spPr bwMode="auto">
          <a:xfrm>
            <a:off x="285720" y="2928934"/>
            <a:ext cx="2476504" cy="216533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Text Box 4"/>
          <p:cNvSpPr txBox="1">
            <a:spLocks noChangeArrowheads="1"/>
          </p:cNvSpPr>
          <p:nvPr/>
        </p:nvSpPr>
        <p:spPr bwMode="auto">
          <a:xfrm>
            <a:off x="250825" y="404813"/>
            <a:ext cx="8393141" cy="2332946"/>
          </a:xfrm>
          <a:prstGeom prst="rect">
            <a:avLst/>
          </a:prstGeom>
          <a:noFill/>
          <a:ln w="9525">
            <a:noFill/>
            <a:miter lim="800000"/>
            <a:headEnd/>
            <a:tailEnd/>
          </a:ln>
          <a:effectLst/>
        </p:spPr>
        <p:txBody>
          <a:bodyPr wrap="square">
            <a:spAutoFit/>
          </a:bodyPr>
          <a:lstStyle/>
          <a:p>
            <a:pPr>
              <a:lnSpc>
                <a:spcPct val="130000"/>
              </a:lnSpc>
              <a:spcBef>
                <a:spcPct val="50000"/>
              </a:spcBef>
            </a:pPr>
            <a:r>
              <a:rPr lang="en-US" altLang="zh-CN" sz="2800" b="1" dirty="0">
                <a:latin typeface="楷体_GB2312" pitchFamily="49" charset="-122"/>
                <a:ea typeface="楷体_GB2312" pitchFamily="49" charset="-122"/>
              </a:rPr>
              <a:t>    </a:t>
            </a:r>
            <a:r>
              <a:rPr lang="zh-CN" altLang="en-US" sz="2800" b="1" dirty="0">
                <a:latin typeface="楷体_GB2312" pitchFamily="49" charset="-122"/>
                <a:ea typeface="楷体_GB2312" pitchFamily="49" charset="-122"/>
              </a:rPr>
              <a:t>没等我跨进家门，小女儿就冲过来，脸红红的，看上去很激动。她高声喊道：</a:t>
            </a:r>
            <a:r>
              <a:rPr lang="zh-CN" altLang="en-US" sz="2800" b="1" dirty="0">
                <a:latin typeface="Arial"/>
                <a:ea typeface="楷体_GB2312" pitchFamily="49" charset="-122"/>
              </a:rPr>
              <a:t>“</a:t>
            </a:r>
            <a:r>
              <a:rPr lang="zh-CN" altLang="en-US" sz="2800" b="1" dirty="0">
                <a:latin typeface="楷体_GB2312" pitchFamily="49" charset="-122"/>
                <a:ea typeface="楷体_GB2312" pitchFamily="49" charset="-122"/>
              </a:rPr>
              <a:t>有两只蜜蜂飞回来了</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它们两点四十分回到蜂窝里，肚皮下面还沾着花粉呢。</a:t>
            </a:r>
            <a:r>
              <a:rPr lang="zh-CN" altLang="en-US" sz="2800" b="1" dirty="0">
                <a:latin typeface="Arial"/>
                <a:ea typeface="楷体_GB2312" pitchFamily="49" charset="-122"/>
              </a:rPr>
              <a:t>”</a:t>
            </a:r>
            <a:endParaRPr lang="zh-CN" altLang="en-US" sz="2800" b="1" dirty="0">
              <a:latin typeface="楷体_GB2312" pitchFamily="49" charset="-122"/>
              <a:ea typeface="楷体_GB2312" pitchFamily="49" charset="-122"/>
            </a:endParaRPr>
          </a:p>
        </p:txBody>
      </p:sp>
      <p:sp>
        <p:nvSpPr>
          <p:cNvPr id="80901" name="Text Box 5"/>
          <p:cNvSpPr txBox="1">
            <a:spLocks noChangeArrowheads="1"/>
          </p:cNvSpPr>
          <p:nvPr/>
        </p:nvSpPr>
        <p:spPr bwMode="auto">
          <a:xfrm>
            <a:off x="395288" y="2997200"/>
            <a:ext cx="8208962" cy="1758950"/>
          </a:xfrm>
          <a:prstGeom prst="rect">
            <a:avLst/>
          </a:prstGeom>
          <a:noFill/>
          <a:ln w="9525">
            <a:noFill/>
            <a:miter lim="800000"/>
            <a:headEnd/>
            <a:tailEnd/>
          </a:ln>
          <a:effectLst/>
        </p:spPr>
        <p:txBody>
          <a:bodyPr>
            <a:spAutoFit/>
          </a:bodyPr>
          <a:lstStyle/>
          <a:p>
            <a:pPr>
              <a:lnSpc>
                <a:spcPct val="130000"/>
              </a:lnSpc>
              <a:spcBef>
                <a:spcPct val="50000"/>
              </a:spcBef>
            </a:pPr>
            <a:r>
              <a:rPr lang="en-US" altLang="zh-CN" sz="2800" b="1" dirty="0">
                <a:latin typeface="楷体_GB2312" pitchFamily="49" charset="-122"/>
                <a:ea typeface="楷体_GB2312" pitchFamily="49" charset="-122"/>
              </a:rPr>
              <a:t>    </a:t>
            </a:r>
            <a:r>
              <a:rPr lang="zh-CN" altLang="en-US" sz="2800" b="1" dirty="0">
                <a:latin typeface="楷体_GB2312" pitchFamily="49" charset="-122"/>
                <a:ea typeface="楷体_GB2312" pitchFamily="49" charset="-122"/>
              </a:rPr>
              <a:t>我放飞蜜蜂的时候是两点整。也就是说，在大约三刻钟的时间里，那两只小蜜蜂飞了四公里路，这还包括了采花粉的时间。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0900"/>
                                        </p:tgtEl>
                                        <p:attrNameLst>
                                          <p:attrName>style.visibility</p:attrName>
                                        </p:attrNameLst>
                                      </p:cBhvr>
                                      <p:to>
                                        <p:strVal val="visible"/>
                                      </p:to>
                                    </p:set>
                                    <p:animEffect transition="in" filter="blinds(horizontal)">
                                      <p:cBhvr>
                                        <p:cTn id="7" dur="500"/>
                                        <p:tgtEl>
                                          <p:spTgt spid="8090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0901"/>
                                        </p:tgtEl>
                                        <p:attrNameLst>
                                          <p:attrName>style.visibility</p:attrName>
                                        </p:attrNameLst>
                                      </p:cBhvr>
                                      <p:to>
                                        <p:strVal val="visible"/>
                                      </p:to>
                                    </p:set>
                                    <p:animEffect transition="in" filter="blinds(horizontal)">
                                      <p:cBhvr>
                                        <p:cTn id="12" dur="500"/>
                                        <p:tgtEl>
                                          <p:spTgt spid="809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0" grpId="0"/>
      <p:bldP spid="8090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ext Box 2"/>
          <p:cNvSpPr txBox="1">
            <a:spLocks noChangeArrowheads="1"/>
          </p:cNvSpPr>
          <p:nvPr/>
        </p:nvSpPr>
        <p:spPr bwMode="auto">
          <a:xfrm>
            <a:off x="251520" y="260648"/>
            <a:ext cx="8424863" cy="1693349"/>
          </a:xfrm>
          <a:prstGeom prst="rect">
            <a:avLst/>
          </a:prstGeom>
          <a:solidFill>
            <a:schemeClr val="bg1"/>
          </a:solidFill>
          <a:ln w="9525">
            <a:noFill/>
            <a:miter lim="800000"/>
            <a:headEnd/>
            <a:tailEnd/>
          </a:ln>
          <a:effectLst/>
        </p:spPr>
        <p:txBody>
          <a:bodyPr>
            <a:spAutoFit/>
          </a:bodyPr>
          <a:lstStyle/>
          <a:p>
            <a:pPr>
              <a:lnSpc>
                <a:spcPct val="130000"/>
              </a:lnSpc>
              <a:spcBef>
                <a:spcPct val="50000"/>
              </a:spcBef>
            </a:pPr>
            <a:r>
              <a:rPr lang="en-US" altLang="zh-CN" sz="2800" b="1" dirty="0">
                <a:latin typeface="楷体_GB2312" pitchFamily="49" charset="-122"/>
                <a:ea typeface="楷体_GB2312" pitchFamily="49" charset="-122"/>
              </a:rPr>
              <a:t>    </a:t>
            </a:r>
            <a:r>
              <a:rPr lang="zh-CN" altLang="en-US" sz="2800" b="1" dirty="0">
                <a:latin typeface="楷体_GB2312" pitchFamily="49" charset="-122"/>
                <a:ea typeface="楷体_GB2312" pitchFamily="49" charset="-122"/>
              </a:rPr>
              <a:t>傍晚时，我亲眼看到另外三只飞了回来，身上也都带着花粉。第二天我检查蜂窝时，发现了十五只身上有白色记号的蜜蜂。</a:t>
            </a:r>
          </a:p>
        </p:txBody>
      </p:sp>
      <p:sp>
        <p:nvSpPr>
          <p:cNvPr id="10" name="Text Box 2"/>
          <p:cNvSpPr txBox="1">
            <a:spLocks noChangeArrowheads="1"/>
          </p:cNvSpPr>
          <p:nvPr/>
        </p:nvSpPr>
        <p:spPr bwMode="auto">
          <a:xfrm>
            <a:off x="467544" y="2636912"/>
            <a:ext cx="8424863" cy="1772793"/>
          </a:xfrm>
          <a:prstGeom prst="rect">
            <a:avLst/>
          </a:prstGeom>
          <a:solidFill>
            <a:schemeClr val="bg1"/>
          </a:solidFill>
          <a:ln w="9525">
            <a:noFill/>
            <a:miter lim="800000"/>
            <a:headEnd/>
            <a:tailEnd/>
          </a:ln>
          <a:effectLst/>
        </p:spPr>
        <p:txBody>
          <a:bodyPr>
            <a:spAutoFit/>
          </a:bodyPr>
          <a:lstStyle/>
          <a:p>
            <a:pPr>
              <a:lnSpc>
                <a:spcPct val="130000"/>
              </a:lnSpc>
              <a:spcBef>
                <a:spcPct val="50000"/>
              </a:spcBef>
            </a:pPr>
            <a:r>
              <a:rPr lang="zh-CN" altLang="en-US" sz="2800" b="1" dirty="0">
                <a:latin typeface="楷体_GB2312" pitchFamily="49" charset="-122"/>
                <a:ea typeface="楷体_GB2312" pitchFamily="49" charset="-122"/>
              </a:rPr>
              <a:t>    这样，二十只左右的蜜蜂，至少有十五只没有迷失方向，准确无误地回到了家。尽管它们逆风而飞，沿途都是一些陌生的景物，但它们确确实实飞回来了。</a:t>
            </a:r>
          </a:p>
        </p:txBody>
      </p:sp>
      <p:sp>
        <p:nvSpPr>
          <p:cNvPr id="6" name="椭圆 5"/>
          <p:cNvSpPr/>
          <p:nvPr/>
        </p:nvSpPr>
        <p:spPr>
          <a:xfrm>
            <a:off x="1835696" y="3212976"/>
            <a:ext cx="1584176" cy="5715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699792" y="3789040"/>
            <a:ext cx="1872208" cy="5715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818232" y="3819520"/>
            <a:ext cx="1627369" cy="523220"/>
          </a:xfrm>
          <a:prstGeom prst="rect">
            <a:avLst/>
          </a:prstGeom>
        </p:spPr>
        <p:txBody>
          <a:bodyPr wrap="none">
            <a:spAutoFit/>
          </a:bodyPr>
          <a:lstStyle/>
          <a:p>
            <a:r>
              <a:rPr lang="zh-CN" altLang="en-US" sz="2800" b="1" dirty="0">
                <a:solidFill>
                  <a:srgbClr val="FF0000"/>
                </a:solidFill>
                <a:latin typeface="楷体_GB2312" pitchFamily="49" charset="-122"/>
                <a:ea typeface="楷体_GB2312" pitchFamily="49" charset="-122"/>
              </a:rPr>
              <a:t>确确实实</a:t>
            </a:r>
            <a:endParaRPr lang="zh-CN" altLang="en-US" sz="2800" dirty="0">
              <a:solidFill>
                <a:srgbClr val="FF0000"/>
              </a:solidFill>
            </a:endParaRPr>
          </a:p>
        </p:txBody>
      </p:sp>
      <p:sp>
        <p:nvSpPr>
          <p:cNvPr id="8" name="椭圆 7"/>
          <p:cNvSpPr/>
          <p:nvPr/>
        </p:nvSpPr>
        <p:spPr>
          <a:xfrm>
            <a:off x="7020272" y="3212976"/>
            <a:ext cx="1512168" cy="5715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Line 4"/>
          <p:cNvSpPr>
            <a:spLocks noChangeShapeType="1"/>
          </p:cNvSpPr>
          <p:nvPr/>
        </p:nvSpPr>
        <p:spPr bwMode="auto">
          <a:xfrm>
            <a:off x="4932040" y="3717032"/>
            <a:ext cx="3923960" cy="45719"/>
          </a:xfrm>
          <a:prstGeom prst="line">
            <a:avLst/>
          </a:prstGeom>
          <a:noFill/>
          <a:ln w="9525">
            <a:solidFill>
              <a:schemeClr val="tx1"/>
            </a:solidFill>
            <a:round/>
            <a:headEnd/>
            <a:tailEnd/>
          </a:ln>
          <a:effectLst/>
        </p:spPr>
        <p:txBody>
          <a:bodyPr/>
          <a:lstStyle/>
          <a:p>
            <a:endParaRPr lang="zh-CN" altLang="en-US"/>
          </a:p>
        </p:txBody>
      </p:sp>
      <p:sp>
        <p:nvSpPr>
          <p:cNvPr id="12" name="Line 5"/>
          <p:cNvSpPr>
            <a:spLocks noChangeShapeType="1"/>
          </p:cNvSpPr>
          <p:nvPr/>
        </p:nvSpPr>
        <p:spPr bwMode="auto">
          <a:xfrm>
            <a:off x="611560" y="4437112"/>
            <a:ext cx="7488237" cy="0"/>
          </a:xfrm>
          <a:prstGeom prst="line">
            <a:avLst/>
          </a:prstGeom>
          <a:noFill/>
          <a:ln w="9525">
            <a:solidFill>
              <a:schemeClr val="tx1"/>
            </a:solidFill>
            <a:round/>
            <a:headEnd/>
            <a:tailEnd/>
          </a:ln>
          <a:effec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linds(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linds(horizontal)">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blinds(horizontal)">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8" grpId="0" animBg="1"/>
      <p:bldP spid="11"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3" name="Picture 13"/>
          <p:cNvPicPr>
            <a:picLocks noChangeAspect="1" noChangeArrowheads="1"/>
          </p:cNvPicPr>
          <p:nvPr/>
        </p:nvPicPr>
        <p:blipFill>
          <a:blip r:embed="rId2" cstate="print"/>
          <a:srcRect/>
          <a:stretch>
            <a:fillRect/>
          </a:stretch>
        </p:blipFill>
        <p:spPr bwMode="auto">
          <a:xfrm>
            <a:off x="0" y="0"/>
            <a:ext cx="9144000" cy="6816725"/>
          </a:xfrm>
          <a:prstGeom prst="rect">
            <a:avLst/>
          </a:prstGeom>
          <a:noFill/>
        </p:spPr>
      </p:pic>
      <p:grpSp>
        <p:nvGrpSpPr>
          <p:cNvPr id="2" name="Group 15"/>
          <p:cNvGrpSpPr>
            <a:grpSpLocks/>
          </p:cNvGrpSpPr>
          <p:nvPr/>
        </p:nvGrpSpPr>
        <p:grpSpPr bwMode="auto">
          <a:xfrm>
            <a:off x="0" y="0"/>
            <a:ext cx="3707904" cy="3356992"/>
            <a:chOff x="0" y="0"/>
            <a:chExt cx="5136" cy="3264"/>
          </a:xfrm>
        </p:grpSpPr>
        <p:sp>
          <p:nvSpPr>
            <p:cNvPr id="10254" name="AutoShape 14"/>
            <p:cNvSpPr>
              <a:spLocks noChangeArrowheads="1"/>
            </p:cNvSpPr>
            <p:nvPr/>
          </p:nvSpPr>
          <p:spPr bwMode="auto">
            <a:xfrm>
              <a:off x="0" y="0"/>
              <a:ext cx="4992" cy="3264"/>
            </a:xfrm>
            <a:prstGeom prst="flowChartAlternateProcess">
              <a:avLst/>
            </a:prstGeom>
            <a:solidFill>
              <a:schemeClr val="bg1"/>
            </a:solidFill>
            <a:ln w="9525">
              <a:solidFill>
                <a:schemeClr val="tx1"/>
              </a:solidFill>
              <a:miter lim="800000"/>
              <a:headEnd/>
              <a:tailEnd/>
            </a:ln>
            <a:effectLst/>
          </p:spPr>
          <p:txBody>
            <a:bodyPr wrap="none" anchor="ctr"/>
            <a:lstStyle/>
            <a:p>
              <a:endParaRPr lang="zh-CN" altLang="en-US"/>
            </a:p>
          </p:txBody>
        </p:sp>
        <p:sp>
          <p:nvSpPr>
            <p:cNvPr id="10252" name="Text Box 12"/>
            <p:cNvSpPr txBox="1">
              <a:spLocks noChangeArrowheads="1"/>
            </p:cNvSpPr>
            <p:nvPr/>
          </p:nvSpPr>
          <p:spPr bwMode="auto">
            <a:xfrm>
              <a:off x="144" y="144"/>
              <a:ext cx="4992" cy="1105"/>
            </a:xfrm>
            <a:prstGeom prst="rect">
              <a:avLst/>
            </a:prstGeom>
            <a:noFill/>
            <a:ln w="9525">
              <a:noFill/>
              <a:miter lim="800000"/>
              <a:headEnd/>
              <a:tailEnd/>
            </a:ln>
            <a:effectLst/>
          </p:spPr>
          <p:txBody>
            <a:bodyPr>
              <a:spAutoFit/>
            </a:bodyPr>
            <a:lstStyle/>
            <a:p>
              <a:pPr>
                <a:spcBef>
                  <a:spcPct val="50000"/>
                </a:spcBef>
              </a:pPr>
              <a:r>
                <a:rPr lang="zh-CN" altLang="en-US" sz="3600" b="1" dirty="0">
                  <a:ea typeface="楷体_GB2312" pitchFamily="49" charset="-122"/>
                </a:rPr>
                <a:t>    尽管它们逆风而飞，沿途都是一些陌生的景物，但它们确确实实飞回来了。</a:t>
              </a:r>
              <a:r>
                <a:rPr kumimoji="1" lang="zh-CN" altLang="en-US" sz="3600" b="1" dirty="0">
                  <a:latin typeface="楷体_GB2312" pitchFamily="49" charset="-122"/>
                  <a:ea typeface="楷体_GB2312" pitchFamily="49" charset="-122"/>
                </a:rPr>
                <a:t>                                                                                                       </a:t>
              </a:r>
            </a:p>
          </p:txBody>
        </p:sp>
      </p:grpSp>
      <p:sp>
        <p:nvSpPr>
          <p:cNvPr id="10246" name="Rectangle 6"/>
          <p:cNvSpPr>
            <a:spLocks noChangeArrowheads="1"/>
          </p:cNvSpPr>
          <p:nvPr/>
        </p:nvSpPr>
        <p:spPr bwMode="auto">
          <a:xfrm>
            <a:off x="509072" y="152400"/>
            <a:ext cx="1101725" cy="641350"/>
          </a:xfrm>
          <a:prstGeom prst="rect">
            <a:avLst/>
          </a:prstGeom>
          <a:noFill/>
          <a:ln w="9525">
            <a:noFill/>
            <a:miter lim="800000"/>
            <a:headEnd/>
            <a:tailEnd/>
          </a:ln>
          <a:effectLst/>
        </p:spPr>
        <p:txBody>
          <a:bodyPr wrap="none">
            <a:spAutoFit/>
          </a:bodyPr>
          <a:lstStyle/>
          <a:p>
            <a:r>
              <a:rPr lang="zh-CN" altLang="en-US" sz="3600" b="1" dirty="0">
                <a:solidFill>
                  <a:srgbClr val="FF3300"/>
                </a:solidFill>
                <a:ea typeface="楷体_GB2312" pitchFamily="49" charset="-122"/>
              </a:rPr>
              <a:t>尽管</a:t>
            </a:r>
          </a:p>
        </p:txBody>
      </p:sp>
      <p:sp>
        <p:nvSpPr>
          <p:cNvPr id="10250" name="Rectangle 10"/>
          <p:cNvSpPr>
            <a:spLocks noChangeArrowheads="1"/>
          </p:cNvSpPr>
          <p:nvPr/>
        </p:nvSpPr>
        <p:spPr bwMode="auto">
          <a:xfrm>
            <a:off x="2400712" y="718984"/>
            <a:ext cx="642938" cy="641350"/>
          </a:xfrm>
          <a:prstGeom prst="rect">
            <a:avLst/>
          </a:prstGeom>
          <a:noFill/>
          <a:ln w="9525">
            <a:noFill/>
            <a:miter lim="800000"/>
            <a:headEnd/>
            <a:tailEnd/>
          </a:ln>
          <a:effectLst/>
        </p:spPr>
        <p:txBody>
          <a:bodyPr wrap="none">
            <a:spAutoFit/>
          </a:bodyPr>
          <a:lstStyle/>
          <a:p>
            <a:r>
              <a:rPr lang="zh-CN" altLang="en-US" sz="3600" b="1" dirty="0">
                <a:solidFill>
                  <a:srgbClr val="FF3300"/>
                </a:solidFill>
                <a:ea typeface="楷体_GB2312" pitchFamily="49" charset="-122"/>
              </a:rPr>
              <a:t>都</a:t>
            </a:r>
          </a:p>
        </p:txBody>
      </p:sp>
      <p:sp>
        <p:nvSpPr>
          <p:cNvPr id="10251" name="Rectangle 11"/>
          <p:cNvSpPr>
            <a:spLocks noChangeArrowheads="1"/>
          </p:cNvSpPr>
          <p:nvPr/>
        </p:nvSpPr>
        <p:spPr bwMode="auto">
          <a:xfrm>
            <a:off x="106680" y="1829584"/>
            <a:ext cx="642938" cy="641350"/>
          </a:xfrm>
          <a:prstGeom prst="rect">
            <a:avLst/>
          </a:prstGeom>
          <a:noFill/>
          <a:ln w="9525">
            <a:noFill/>
            <a:miter lim="800000"/>
            <a:headEnd/>
            <a:tailEnd/>
          </a:ln>
          <a:effectLst/>
        </p:spPr>
        <p:txBody>
          <a:bodyPr wrap="none">
            <a:spAutoFit/>
          </a:bodyPr>
          <a:lstStyle/>
          <a:p>
            <a:r>
              <a:rPr lang="zh-CN" altLang="en-US" sz="3600" b="1" dirty="0">
                <a:solidFill>
                  <a:srgbClr val="FF3300"/>
                </a:solidFill>
                <a:ea typeface="楷体_GB2312" pitchFamily="49" charset="-122"/>
              </a:rPr>
              <a:t>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246"/>
                                        </p:tgtEl>
                                        <p:attrNameLst>
                                          <p:attrName>style.visibility</p:attrName>
                                        </p:attrNameLst>
                                      </p:cBhvr>
                                      <p:to>
                                        <p:strVal val="visible"/>
                                      </p:to>
                                    </p:set>
                                    <p:animEffect transition="in" filter="checkerboard(across)">
                                      <p:cBhvr>
                                        <p:cTn id="7" dur="500"/>
                                        <p:tgtEl>
                                          <p:spTgt spid="1024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250"/>
                                        </p:tgtEl>
                                        <p:attrNameLst>
                                          <p:attrName>style.visibility</p:attrName>
                                        </p:attrNameLst>
                                      </p:cBhvr>
                                      <p:to>
                                        <p:strVal val="visible"/>
                                      </p:to>
                                    </p:set>
                                    <p:animEffect transition="in" filter="checkerboard(across)">
                                      <p:cBhvr>
                                        <p:cTn id="12" dur="500"/>
                                        <p:tgtEl>
                                          <p:spTgt spid="10250"/>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0251"/>
                                        </p:tgtEl>
                                        <p:attrNameLst>
                                          <p:attrName>style.visibility</p:attrName>
                                        </p:attrNameLst>
                                      </p:cBhvr>
                                      <p:to>
                                        <p:strVal val="visible"/>
                                      </p:to>
                                    </p:set>
                                    <p:animEffect transition="in" filter="checkerboard(across)">
                                      <p:cBhvr>
                                        <p:cTn id="17" dur="500"/>
                                        <p:tgtEl>
                                          <p:spTgt spid="10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6" grpId="0" autoUpdateAnimBg="0"/>
      <p:bldP spid="10250" grpId="0" autoUpdateAnimBg="0"/>
      <p:bldP spid="10251"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9" name="Picture 5" descr="pic342"/>
          <p:cNvPicPr>
            <a:picLocks noChangeAspect="1" noChangeArrowheads="1"/>
          </p:cNvPicPr>
          <p:nvPr/>
        </p:nvPicPr>
        <p:blipFill>
          <a:blip r:embed="rId2" cstate="print"/>
          <a:srcRect/>
          <a:stretch>
            <a:fillRect/>
          </a:stretch>
        </p:blipFill>
        <p:spPr bwMode="auto">
          <a:xfrm>
            <a:off x="5562600" y="4506913"/>
            <a:ext cx="3581400" cy="2351087"/>
          </a:xfrm>
          <a:prstGeom prst="rect">
            <a:avLst/>
          </a:prstGeom>
          <a:noFill/>
          <a:ln w="38100">
            <a:solidFill>
              <a:schemeClr val="tx1"/>
            </a:solidFill>
            <a:miter lim="800000"/>
            <a:headEnd/>
            <a:tailEnd/>
          </a:ln>
        </p:spPr>
      </p:pic>
      <p:sp>
        <p:nvSpPr>
          <p:cNvPr id="11270" name="Text Box 6"/>
          <p:cNvSpPr txBox="1">
            <a:spLocks noChangeArrowheads="1"/>
          </p:cNvSpPr>
          <p:nvPr/>
        </p:nvSpPr>
        <p:spPr bwMode="auto">
          <a:xfrm>
            <a:off x="762000" y="1828800"/>
            <a:ext cx="7239000" cy="1465263"/>
          </a:xfrm>
          <a:prstGeom prst="rect">
            <a:avLst/>
          </a:prstGeom>
          <a:noFill/>
          <a:ln w="9525">
            <a:noFill/>
            <a:miter lim="800000"/>
            <a:headEnd/>
            <a:tailEnd/>
          </a:ln>
          <a:effectLst/>
        </p:spPr>
        <p:txBody>
          <a:bodyPr>
            <a:spAutoFit/>
          </a:bodyPr>
          <a:lstStyle/>
          <a:p>
            <a:pPr>
              <a:spcBef>
                <a:spcPct val="50000"/>
              </a:spcBef>
            </a:pPr>
            <a:r>
              <a:rPr lang="en-US" altLang="zh-CN" sz="3200" b="1" dirty="0">
                <a:ea typeface="楷体_GB2312" pitchFamily="49" charset="-122"/>
              </a:rPr>
              <a:t>          </a:t>
            </a:r>
            <a:r>
              <a:rPr lang="zh-CN" altLang="en-US" sz="3600" b="1" dirty="0">
                <a:ea typeface="楷体_GB2312" pitchFamily="49" charset="-122"/>
              </a:rPr>
              <a:t>蜜蜂靠的不是超常的记忆力，</a:t>
            </a:r>
          </a:p>
          <a:p>
            <a:pPr>
              <a:spcBef>
                <a:spcPct val="50000"/>
              </a:spcBef>
            </a:pPr>
            <a:r>
              <a:rPr lang="zh-CN" altLang="en-US" sz="3600" b="1" dirty="0">
                <a:ea typeface="楷体_GB2312" pitchFamily="49" charset="-122"/>
              </a:rPr>
              <a:t>而是一种我无法解释的本能。</a:t>
            </a:r>
          </a:p>
        </p:txBody>
      </p:sp>
      <p:sp>
        <p:nvSpPr>
          <p:cNvPr id="11271" name="Rectangle 7"/>
          <p:cNvSpPr>
            <a:spLocks noChangeArrowheads="1"/>
          </p:cNvSpPr>
          <p:nvPr/>
        </p:nvSpPr>
        <p:spPr bwMode="auto">
          <a:xfrm>
            <a:off x="3541713" y="1858956"/>
            <a:ext cx="1101725" cy="641350"/>
          </a:xfrm>
          <a:prstGeom prst="rect">
            <a:avLst/>
          </a:prstGeom>
          <a:noFill/>
          <a:ln w="9525">
            <a:noFill/>
            <a:miter lim="800000"/>
            <a:headEnd/>
            <a:tailEnd/>
          </a:ln>
          <a:effectLst/>
        </p:spPr>
        <p:txBody>
          <a:bodyPr wrap="none">
            <a:spAutoFit/>
          </a:bodyPr>
          <a:lstStyle/>
          <a:p>
            <a:r>
              <a:rPr lang="zh-CN" altLang="en-US" sz="3600" b="1" dirty="0">
                <a:solidFill>
                  <a:srgbClr val="FF3300"/>
                </a:solidFill>
                <a:ea typeface="楷体_GB2312" pitchFamily="49" charset="-122"/>
              </a:rPr>
              <a:t>不是</a:t>
            </a:r>
          </a:p>
        </p:txBody>
      </p:sp>
      <p:sp>
        <p:nvSpPr>
          <p:cNvPr id="11272" name="Rectangle 8"/>
          <p:cNvSpPr>
            <a:spLocks noChangeArrowheads="1"/>
          </p:cNvSpPr>
          <p:nvPr/>
        </p:nvSpPr>
        <p:spPr bwMode="auto">
          <a:xfrm>
            <a:off x="762000" y="2635250"/>
            <a:ext cx="1101725" cy="641350"/>
          </a:xfrm>
          <a:prstGeom prst="rect">
            <a:avLst/>
          </a:prstGeom>
          <a:noFill/>
          <a:ln w="9525">
            <a:noFill/>
            <a:miter lim="800000"/>
            <a:headEnd/>
            <a:tailEnd/>
          </a:ln>
          <a:effectLst/>
        </p:spPr>
        <p:txBody>
          <a:bodyPr wrap="none">
            <a:spAutoFit/>
          </a:bodyPr>
          <a:lstStyle/>
          <a:p>
            <a:r>
              <a:rPr lang="zh-CN" altLang="en-US" sz="3600" b="1">
                <a:solidFill>
                  <a:srgbClr val="FF3300"/>
                </a:solidFill>
                <a:ea typeface="楷体_GB2312" pitchFamily="49" charset="-122"/>
              </a:rPr>
              <a:t>而是</a:t>
            </a:r>
          </a:p>
        </p:txBody>
      </p:sp>
      <p:sp>
        <p:nvSpPr>
          <p:cNvPr id="6" name="椭圆 5"/>
          <p:cNvSpPr/>
          <p:nvPr/>
        </p:nvSpPr>
        <p:spPr>
          <a:xfrm>
            <a:off x="3143240" y="2643182"/>
            <a:ext cx="1928826" cy="5715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642910" y="4214818"/>
            <a:ext cx="3775393" cy="523220"/>
          </a:xfrm>
          <a:prstGeom prst="rect">
            <a:avLst/>
          </a:prstGeom>
          <a:noFill/>
        </p:spPr>
        <p:txBody>
          <a:bodyPr wrap="none" rtlCol="0">
            <a:spAutoFit/>
          </a:bodyPr>
          <a:lstStyle/>
          <a:p>
            <a:r>
              <a:rPr lang="zh-CN" altLang="en-US" sz="2800" b="1" dirty="0">
                <a:solidFill>
                  <a:srgbClr val="00B0F0"/>
                </a:solidFill>
                <a:latin typeface="华文楷体" pitchFamily="2" charset="-122"/>
                <a:ea typeface="华文楷体" pitchFamily="2" charset="-122"/>
              </a:rPr>
              <a:t>对待科学</a:t>
            </a:r>
            <a:r>
              <a:rPr lang="zh-CN" altLang="en-US" sz="2800" b="1" dirty="0">
                <a:solidFill>
                  <a:srgbClr val="FF0000"/>
                </a:solidFill>
                <a:latin typeface="华文楷体" pitchFamily="2" charset="-122"/>
                <a:ea typeface="华文楷体" pitchFamily="2" charset="-122"/>
              </a:rPr>
              <a:t>实事求是</a:t>
            </a:r>
            <a:r>
              <a:rPr lang="zh-CN" altLang="en-US" sz="2800" b="1" dirty="0">
                <a:solidFill>
                  <a:srgbClr val="00B0F0"/>
                </a:solidFill>
                <a:latin typeface="华文楷体" pitchFamily="2" charset="-122"/>
                <a:ea typeface="华文楷体" pitchFamily="2" charset="-122"/>
              </a:rPr>
              <a:t>的人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71"/>
                                        </p:tgtEl>
                                        <p:attrNameLst>
                                          <p:attrName>style.visibility</p:attrName>
                                        </p:attrNameLst>
                                      </p:cBhvr>
                                      <p:to>
                                        <p:strVal val="visible"/>
                                      </p:to>
                                    </p:set>
                                    <p:animEffect transition="in" filter="blinds(horizontal)">
                                      <p:cBhvr>
                                        <p:cTn id="7" dur="500"/>
                                        <p:tgtEl>
                                          <p:spTgt spid="1127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272"/>
                                        </p:tgtEl>
                                        <p:attrNameLst>
                                          <p:attrName>style.visibility</p:attrName>
                                        </p:attrNameLst>
                                      </p:cBhvr>
                                      <p:to>
                                        <p:strVal val="visible"/>
                                      </p:to>
                                    </p:set>
                                    <p:animEffect transition="in" filter="blinds(horizontal)">
                                      <p:cBhvr>
                                        <p:cTn id="12" dur="500"/>
                                        <p:tgtEl>
                                          <p:spTgt spid="1127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blinds(horizontal)">
                                      <p:cBhvr>
                                        <p:cTn id="2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autoUpdateAnimBg="0"/>
      <p:bldP spid="11272" grpId="0" autoUpdateAnimBg="0"/>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微信图片_20190207173734.jpg"/>
          <p:cNvPicPr>
            <a:picLocks noChangeAspect="1" noChangeArrowheads="1"/>
          </p:cNvPicPr>
          <p:nvPr/>
        </p:nvPicPr>
        <p:blipFill>
          <a:blip r:embed="rId2" cstate="print"/>
          <a:srcRect l="10435" t="11683" r="7826" b="66412"/>
          <a:stretch>
            <a:fillRect/>
          </a:stretch>
        </p:blipFill>
        <p:spPr bwMode="auto">
          <a:xfrm>
            <a:off x="121920" y="476672"/>
            <a:ext cx="8748464" cy="5616624"/>
          </a:xfrm>
          <a:prstGeom prst="rect">
            <a:avLst/>
          </a:prstGeom>
          <a:noFill/>
        </p:spPr>
      </p:pic>
      <p:sp>
        <p:nvSpPr>
          <p:cNvPr id="3" name="椭圆 2"/>
          <p:cNvSpPr/>
          <p:nvPr/>
        </p:nvSpPr>
        <p:spPr>
          <a:xfrm>
            <a:off x="5940152" y="3284984"/>
            <a:ext cx="2592288" cy="26642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2" name="圆角矩形 71">
            <a:extLst>
              <a:ext uri="{FF2B5EF4-FFF2-40B4-BE49-F238E27FC236}">
                <a16:creationId xmlns:a16="http://schemas.microsoft.com/office/drawing/2014/main" id="{3DC948E8-8972-1D4B-8793-13C01B7C14CD}"/>
              </a:ext>
            </a:extLst>
          </p:cNvPr>
          <p:cNvSpPr/>
          <p:nvPr/>
        </p:nvSpPr>
        <p:spPr>
          <a:xfrm>
            <a:off x="274638" y="1041400"/>
            <a:ext cx="2270125" cy="490538"/>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00" b="0" i="0" u="none" strike="noStrike" kern="1200" cap="none" spc="0" normalizeH="0" baseline="0" noProof="1">
              <a:ln>
                <a:noFill/>
              </a:ln>
              <a:solidFill>
                <a:prstClr val="white"/>
              </a:solidFill>
              <a:effectLst/>
              <a:uLnTx/>
              <a:uFillTx/>
              <a:latin typeface="Calibri"/>
              <a:ea typeface="宋体" panose="02010600030101010101" pitchFamily="2" charset="-122"/>
              <a:cs typeface="+mn-cs"/>
            </a:endParaRPr>
          </a:p>
        </p:txBody>
      </p:sp>
      <p:sp>
        <p:nvSpPr>
          <p:cNvPr id="46083" name="文本框 72">
            <a:extLst>
              <a:ext uri="{FF2B5EF4-FFF2-40B4-BE49-F238E27FC236}">
                <a16:creationId xmlns:a16="http://schemas.microsoft.com/office/drawing/2014/main" id="{A52D68D5-2892-6044-9C5B-682DFD617885}"/>
              </a:ext>
            </a:extLst>
          </p:cNvPr>
          <p:cNvSpPr txBox="1">
            <a:spLocks noChangeArrowheads="1"/>
          </p:cNvSpPr>
          <p:nvPr/>
        </p:nvSpPr>
        <p:spPr bwMode="auto">
          <a:xfrm>
            <a:off x="758825" y="996950"/>
            <a:ext cx="19081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zh-CN" sz="3200" b="1" i="0" u="none" strike="noStrike" kern="1200" cap="none" spc="0" normalizeH="0" baseline="0" noProof="0">
                <a:ln>
                  <a:noFill/>
                </a:ln>
                <a:solidFill>
                  <a:prstClr val="white"/>
                </a:solidFill>
                <a:effectLst/>
                <a:uLnTx/>
                <a:uFillTx/>
                <a:latin typeface="黑体" panose="02010609060101010101" pitchFamily="49" charset="-122"/>
                <a:ea typeface="黑体" panose="02010609060101010101" pitchFamily="49" charset="-122"/>
                <a:cs typeface="+mn-cs"/>
              </a:rPr>
              <a:t>拓展延伸</a:t>
            </a:r>
          </a:p>
        </p:txBody>
      </p:sp>
      <p:pic>
        <p:nvPicPr>
          <p:cNvPr id="46084" name="图片 74" descr="外链_icon">
            <a:extLst>
              <a:ext uri="{FF2B5EF4-FFF2-40B4-BE49-F238E27FC236}">
                <a16:creationId xmlns:a16="http://schemas.microsoft.com/office/drawing/2014/main" id="{1F563805-B48A-CB49-A168-D0527BF01C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300" y="1025525"/>
            <a:ext cx="54292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内容占位符 2">
            <a:extLst>
              <a:ext uri="{FF2B5EF4-FFF2-40B4-BE49-F238E27FC236}">
                <a16:creationId xmlns:a16="http://schemas.microsoft.com/office/drawing/2014/main" id="{E6B2A3CF-0CF5-894D-B9DC-A34AE0B0CDAA}"/>
              </a:ext>
            </a:extLst>
          </p:cNvPr>
          <p:cNvSpPr>
            <a:spLocks noGrp="1" noChangeArrowheads="1"/>
          </p:cNvSpPr>
          <p:nvPr>
            <p:ph idx="1"/>
          </p:nvPr>
        </p:nvSpPr>
        <p:spPr>
          <a:xfrm>
            <a:off x="466725" y="1747838"/>
            <a:ext cx="8105775" cy="4775200"/>
          </a:xfrm>
        </p:spPr>
        <p:txBody>
          <a:bodyPr lIns="68580" tIns="34290" rIns="68580" bIns="34290"/>
          <a:lstStyle/>
          <a:p>
            <a:pPr marL="0" indent="0" algn="just" eaLnBrk="1" hangingPunct="1">
              <a:lnSpc>
                <a:spcPts val="4000"/>
              </a:lnSpc>
              <a:spcBef>
                <a:spcPct val="0"/>
              </a:spcBef>
              <a:buFont typeface="Arial" panose="020B0604020202020204" pitchFamily="34" charset="0"/>
              <a:buNone/>
            </a:pPr>
            <a:r>
              <a:rPr lang="zh-CN" altLang="en-US" b="1">
                <a:latin typeface="宋体" panose="02010600030101010101" pitchFamily="2" charset="-122"/>
              </a:rPr>
              <a:t>赞美蜜蜂的诗句。</a:t>
            </a:r>
            <a:endParaRPr lang="en-US" altLang="zh-CN" b="1">
              <a:latin typeface="宋体" panose="02010600030101010101" pitchFamily="2" charset="-122"/>
            </a:endParaRPr>
          </a:p>
          <a:p>
            <a:pPr marL="0" indent="0" algn="just" eaLnBrk="1" hangingPunct="1">
              <a:lnSpc>
                <a:spcPts val="3800"/>
              </a:lnSpc>
              <a:buFont typeface="Arial" panose="020B0604020202020204" pitchFamily="34" charset="0"/>
              <a:buNone/>
            </a:pPr>
            <a:r>
              <a:rPr lang="zh-CN" altLang="en-US">
                <a:latin typeface="楷体" panose="02010609060101010101" pitchFamily="49" charset="-122"/>
                <a:ea typeface="楷体" panose="02010609060101010101" pitchFamily="49" charset="-122"/>
              </a:rPr>
              <a:t>不论平地与山尖，无限风光尽被占。采得百花成蜜后，为谁辛苦为谁甜？</a:t>
            </a:r>
            <a:endParaRPr lang="en-US" altLang="zh-CN">
              <a:latin typeface="楷体" panose="02010609060101010101" pitchFamily="49" charset="-122"/>
              <a:ea typeface="楷体" panose="02010609060101010101" pitchFamily="49" charset="-122"/>
            </a:endParaRPr>
          </a:p>
          <a:p>
            <a:pPr marL="0" indent="0" algn="r" eaLnBrk="1" hangingPunct="1">
              <a:lnSpc>
                <a:spcPts val="3800"/>
              </a:lnSpc>
              <a:spcBef>
                <a:spcPct val="0"/>
              </a:spcBef>
              <a:buFont typeface="Arial" panose="020B0604020202020204" pitchFamily="34" charset="0"/>
              <a:buNone/>
            </a:pPr>
            <a:r>
              <a:rPr lang="en-US" altLang="zh-CN">
                <a:latin typeface="楷体" panose="02010609060101010101" pitchFamily="49" charset="-122"/>
                <a:ea typeface="楷体" panose="02010609060101010101" pitchFamily="49" charset="-122"/>
              </a:rPr>
              <a:t>——</a:t>
            </a:r>
            <a:r>
              <a:rPr lang="zh-CN" altLang="en-US">
                <a:latin typeface="楷体" panose="02010609060101010101" pitchFamily="49" charset="-122"/>
                <a:ea typeface="楷体" panose="02010609060101010101" pitchFamily="49" charset="-122"/>
              </a:rPr>
              <a:t>罗隐</a:t>
            </a:r>
            <a:r>
              <a:rPr lang="en-US" altLang="zh-CN">
                <a:latin typeface="楷体" panose="02010609060101010101" pitchFamily="49" charset="-122"/>
                <a:ea typeface="楷体" panose="02010609060101010101" pitchFamily="49" charset="-122"/>
              </a:rPr>
              <a:t>《</a:t>
            </a:r>
            <a:r>
              <a:rPr lang="zh-CN" altLang="en-US">
                <a:latin typeface="楷体" panose="02010609060101010101" pitchFamily="49" charset="-122"/>
                <a:ea typeface="楷体" panose="02010609060101010101" pitchFamily="49" charset="-122"/>
              </a:rPr>
              <a:t>蜂</a:t>
            </a:r>
            <a:r>
              <a:rPr lang="en-US" altLang="zh-CN">
                <a:latin typeface="楷体" panose="02010609060101010101" pitchFamily="49" charset="-122"/>
                <a:ea typeface="楷体" panose="02010609060101010101" pitchFamily="49" charset="-122"/>
              </a:rPr>
              <a:t>》</a:t>
            </a:r>
          </a:p>
          <a:p>
            <a:pPr marL="0" indent="0" algn="just" eaLnBrk="1" hangingPunct="1">
              <a:lnSpc>
                <a:spcPts val="3800"/>
              </a:lnSpc>
              <a:spcBef>
                <a:spcPct val="0"/>
              </a:spcBef>
              <a:buFont typeface="Arial" panose="020B0604020202020204" pitchFamily="34" charset="0"/>
              <a:buNone/>
            </a:pPr>
            <a:r>
              <a:rPr lang="zh-CN" altLang="en-US">
                <a:latin typeface="楷体" panose="02010609060101010101" pitchFamily="49" charset="-122"/>
                <a:ea typeface="楷体" panose="02010609060101010101" pitchFamily="49" charset="-122"/>
              </a:rPr>
              <a:t>纷纷穿飞万花间，终生未得半日闲。世人都夸蜜味好，釜底添薪有谁怜。</a:t>
            </a:r>
            <a:endParaRPr lang="en-US" altLang="zh-CN">
              <a:latin typeface="楷体" panose="02010609060101010101" pitchFamily="49" charset="-122"/>
              <a:ea typeface="楷体" panose="02010609060101010101" pitchFamily="49" charset="-122"/>
            </a:endParaRPr>
          </a:p>
          <a:p>
            <a:pPr marL="0" indent="0" algn="r" eaLnBrk="1" hangingPunct="1">
              <a:lnSpc>
                <a:spcPts val="3800"/>
              </a:lnSpc>
              <a:spcBef>
                <a:spcPct val="0"/>
              </a:spcBef>
              <a:buFont typeface="Arial" panose="020B0604020202020204" pitchFamily="34" charset="0"/>
              <a:buNone/>
            </a:pPr>
            <a:r>
              <a:rPr lang="en-US" altLang="zh-CN">
                <a:latin typeface="楷体" panose="02010609060101010101" pitchFamily="49" charset="-122"/>
                <a:ea typeface="楷体" panose="02010609060101010101" pitchFamily="49" charset="-122"/>
              </a:rPr>
              <a:t>——</a:t>
            </a:r>
            <a:r>
              <a:rPr lang="zh-CN" altLang="en-US">
                <a:latin typeface="楷体" panose="02010609060101010101" pitchFamily="49" charset="-122"/>
                <a:ea typeface="楷体" panose="02010609060101010101" pitchFamily="49" charset="-122"/>
              </a:rPr>
              <a:t>王锦</a:t>
            </a:r>
            <a:r>
              <a:rPr lang="en-US" altLang="zh-CN">
                <a:latin typeface="楷体" panose="02010609060101010101" pitchFamily="49" charset="-122"/>
                <a:ea typeface="楷体" panose="02010609060101010101" pitchFamily="49" charset="-122"/>
              </a:rPr>
              <a:t>《</a:t>
            </a:r>
            <a:r>
              <a:rPr lang="zh-CN" altLang="en-US">
                <a:latin typeface="楷体" panose="02010609060101010101" pitchFamily="49" charset="-122"/>
                <a:ea typeface="楷体" panose="02010609060101010101" pitchFamily="49" charset="-122"/>
              </a:rPr>
              <a:t>咏蜂</a:t>
            </a:r>
            <a:r>
              <a:rPr lang="en-US" altLang="zh-CN">
                <a:latin typeface="楷体" panose="02010609060101010101" pitchFamily="49" charset="-122"/>
                <a:ea typeface="楷体" panose="02010609060101010101" pitchFamily="49" charset="-122"/>
              </a:rPr>
              <a:t>》</a:t>
            </a:r>
          </a:p>
          <a:p>
            <a:pPr marL="0" indent="0" algn="just" eaLnBrk="1" hangingPunct="1">
              <a:lnSpc>
                <a:spcPts val="3800"/>
              </a:lnSpc>
              <a:spcBef>
                <a:spcPct val="0"/>
              </a:spcBef>
              <a:buFont typeface="Arial" panose="020B0604020202020204" pitchFamily="34" charset="0"/>
              <a:buNone/>
            </a:pPr>
            <a:r>
              <a:rPr lang="zh-CN" altLang="en-US">
                <a:latin typeface="楷体" panose="02010609060101010101" pitchFamily="49" charset="-122"/>
                <a:ea typeface="楷体" panose="02010609060101010101" pitchFamily="49" charset="-122"/>
              </a:rPr>
              <a:t>蜂儿不食人间仓，玉露为酒花为粮。作蜜不忙采蜜忙，蜜成又带百花香。</a:t>
            </a:r>
            <a:endParaRPr lang="en-US" altLang="zh-CN">
              <a:latin typeface="楷体" panose="02010609060101010101" pitchFamily="49" charset="-122"/>
              <a:ea typeface="楷体" panose="02010609060101010101" pitchFamily="49" charset="-122"/>
            </a:endParaRPr>
          </a:p>
          <a:p>
            <a:pPr marL="0" indent="0" algn="r" eaLnBrk="1" hangingPunct="1">
              <a:lnSpc>
                <a:spcPts val="3800"/>
              </a:lnSpc>
              <a:spcBef>
                <a:spcPct val="0"/>
              </a:spcBef>
              <a:buFont typeface="Arial" panose="020B0604020202020204" pitchFamily="34" charset="0"/>
              <a:buNone/>
            </a:pPr>
            <a:r>
              <a:rPr lang="en-US" altLang="zh-CN">
                <a:latin typeface="楷体" panose="02010609060101010101" pitchFamily="49" charset="-122"/>
                <a:ea typeface="楷体" panose="02010609060101010101" pitchFamily="49" charset="-122"/>
              </a:rPr>
              <a:t>——</a:t>
            </a:r>
            <a:r>
              <a:rPr lang="zh-CN" altLang="en-US">
                <a:latin typeface="楷体" panose="02010609060101010101" pitchFamily="49" charset="-122"/>
                <a:ea typeface="楷体" panose="02010609060101010101" pitchFamily="49" charset="-122"/>
              </a:rPr>
              <a:t>杨万里</a:t>
            </a:r>
            <a:r>
              <a:rPr lang="en-US" altLang="zh-CN">
                <a:latin typeface="楷体" panose="02010609060101010101" pitchFamily="49" charset="-122"/>
                <a:ea typeface="楷体" panose="02010609060101010101" pitchFamily="49" charset="-122"/>
              </a:rPr>
              <a:t>《</a:t>
            </a:r>
            <a:r>
              <a:rPr lang="zh-CN" altLang="en-US">
                <a:latin typeface="楷体" panose="02010609060101010101" pitchFamily="49" charset="-122"/>
                <a:ea typeface="楷体" panose="02010609060101010101" pitchFamily="49" charset="-122"/>
              </a:rPr>
              <a:t>蜂儿诗</a:t>
            </a:r>
            <a:r>
              <a:rPr lang="en-US" altLang="zh-CN">
                <a:latin typeface="楷体" panose="02010609060101010101" pitchFamily="49" charset="-122"/>
                <a:ea typeface="楷体" panose="02010609060101010101" pitchFamily="49" charset="-122"/>
              </a:rPr>
              <a:t>》</a:t>
            </a:r>
            <a:endParaRPr lang="zh-CN" altLang="en-US">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7052122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13"/>
                                            </p:txEl>
                                          </p:spTgt>
                                        </p:tgtEl>
                                        <p:attrNameLst>
                                          <p:attrName>style.visibility</p:attrName>
                                        </p:attrNameLst>
                                      </p:cBhvr>
                                      <p:to>
                                        <p:strVal val="visible"/>
                                      </p:to>
                                    </p:set>
                                    <p:animEffect transition="in" filter="blinds(horizontal)">
                                      <p:cBhvr>
                                        <p:cTn id="7" dur="500"/>
                                        <p:tgtEl>
                                          <p:spTgt spid="7">
                                            <p:txEl>
                                              <p:charRg st="0" end="1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7">
                                            <p:txEl>
                                              <p:charRg st="13" end="47"/>
                                            </p:txEl>
                                          </p:spTgt>
                                        </p:tgtEl>
                                        <p:attrNameLst>
                                          <p:attrName>style.visibility</p:attrName>
                                        </p:attrNameLst>
                                      </p:cBhvr>
                                      <p:to>
                                        <p:strVal val="visible"/>
                                      </p:to>
                                    </p:set>
                                    <p:anim calcmode="lin" valueType="num">
                                      <p:cBhvr additive="base">
                                        <p:cTn id="12" dur="500" fill="hold"/>
                                        <p:tgtEl>
                                          <p:spTgt spid="7">
                                            <p:txEl>
                                              <p:charRg st="13" end="47"/>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charRg st="13" end="47"/>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7">
                                            <p:txEl>
                                              <p:charRg st="47" end="55"/>
                                            </p:txEl>
                                          </p:spTgt>
                                        </p:tgtEl>
                                        <p:attrNameLst>
                                          <p:attrName>style.visibility</p:attrName>
                                        </p:attrNameLst>
                                      </p:cBhvr>
                                      <p:to>
                                        <p:strVal val="visible"/>
                                      </p:to>
                                    </p:set>
                                    <p:anim calcmode="lin" valueType="num">
                                      <p:cBhvr additive="base">
                                        <p:cTn id="16" dur="500" fill="hold"/>
                                        <p:tgtEl>
                                          <p:spTgt spid="7">
                                            <p:txEl>
                                              <p:charRg st="47" end="55"/>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charRg st="47" end="55"/>
                                            </p:txEl>
                                          </p:spTgt>
                                        </p:tgtEl>
                                        <p:attrNameLst>
                                          <p:attrName>ppt_y</p:attrName>
                                        </p:attrNameLst>
                                      </p:cBhvr>
                                      <p:tavLst>
                                        <p:tav tm="0">
                                          <p:val>
                                            <p:strVal val="1+#ppt_h/2"/>
                                          </p:val>
                                        </p:tav>
                                        <p:tav tm="100000">
                                          <p:val>
                                            <p:strVal val="#ppt_y"/>
                                          </p:val>
                                        </p:tav>
                                      </p:tavLst>
                                    </p:anim>
                                  </p:childTnLst>
                                </p:cTn>
                              </p:par>
                            </p:childTnLst>
                          </p:cTn>
                        </p:par>
                        <p:par>
                          <p:cTn id="18" fill="hold" nodeType="afterGroup">
                            <p:stCondLst>
                              <p:cond delay="500"/>
                            </p:stCondLst>
                            <p:childTnLst>
                              <p:par>
                                <p:cTn id="19" presetID="2" presetClass="entr" presetSubtype="4" fill="hold" nodeType="afterEffect">
                                  <p:stCondLst>
                                    <p:cond delay="0"/>
                                  </p:stCondLst>
                                  <p:childTnLst>
                                    <p:set>
                                      <p:cBhvr>
                                        <p:cTn id="20" dur="1" fill="hold">
                                          <p:stCondLst>
                                            <p:cond delay="0"/>
                                          </p:stCondLst>
                                        </p:cTn>
                                        <p:tgtEl>
                                          <p:spTgt spid="7">
                                            <p:txEl>
                                              <p:charRg st="55" end="89"/>
                                            </p:txEl>
                                          </p:spTgt>
                                        </p:tgtEl>
                                        <p:attrNameLst>
                                          <p:attrName>style.visibility</p:attrName>
                                        </p:attrNameLst>
                                      </p:cBhvr>
                                      <p:to>
                                        <p:strVal val="visible"/>
                                      </p:to>
                                    </p:set>
                                    <p:anim calcmode="lin" valueType="num">
                                      <p:cBhvr additive="base">
                                        <p:cTn id="21" dur="500" fill="hold"/>
                                        <p:tgtEl>
                                          <p:spTgt spid="7">
                                            <p:txEl>
                                              <p:charRg st="55" end="89"/>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charRg st="55" end="89"/>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
                                            <p:txEl>
                                              <p:charRg st="89" end="98"/>
                                            </p:txEl>
                                          </p:spTgt>
                                        </p:tgtEl>
                                        <p:attrNameLst>
                                          <p:attrName>style.visibility</p:attrName>
                                        </p:attrNameLst>
                                      </p:cBhvr>
                                      <p:to>
                                        <p:strVal val="visible"/>
                                      </p:to>
                                    </p:set>
                                    <p:anim calcmode="lin" valueType="num">
                                      <p:cBhvr additive="base">
                                        <p:cTn id="25" dur="500" fill="hold"/>
                                        <p:tgtEl>
                                          <p:spTgt spid="7">
                                            <p:txEl>
                                              <p:charRg st="89" end="9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charRg st="89" end="98"/>
                                            </p:txEl>
                                          </p:spTgt>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1000"/>
                            </p:stCondLst>
                            <p:childTnLst>
                              <p:par>
                                <p:cTn id="28" presetID="2" presetClass="entr" presetSubtype="4" fill="hold" nodeType="afterEffect">
                                  <p:stCondLst>
                                    <p:cond delay="0"/>
                                  </p:stCondLst>
                                  <p:childTnLst>
                                    <p:set>
                                      <p:cBhvr>
                                        <p:cTn id="29" dur="1" fill="hold">
                                          <p:stCondLst>
                                            <p:cond delay="0"/>
                                          </p:stCondLst>
                                        </p:cTn>
                                        <p:tgtEl>
                                          <p:spTgt spid="7">
                                            <p:txEl>
                                              <p:charRg st="98" end="132"/>
                                            </p:txEl>
                                          </p:spTgt>
                                        </p:tgtEl>
                                        <p:attrNameLst>
                                          <p:attrName>style.visibility</p:attrName>
                                        </p:attrNameLst>
                                      </p:cBhvr>
                                      <p:to>
                                        <p:strVal val="visible"/>
                                      </p:to>
                                    </p:set>
                                    <p:anim calcmode="lin" valueType="num">
                                      <p:cBhvr additive="base">
                                        <p:cTn id="30" dur="500" fill="hold"/>
                                        <p:tgtEl>
                                          <p:spTgt spid="7">
                                            <p:txEl>
                                              <p:charRg st="98" end="13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charRg st="98" end="132"/>
                                            </p:txEl>
                                          </p:spTgt>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7">
                                            <p:txEl>
                                              <p:charRg st="132" end="136"/>
                                            </p:txEl>
                                          </p:spTgt>
                                        </p:tgtEl>
                                        <p:attrNameLst>
                                          <p:attrName>style.visibility</p:attrName>
                                        </p:attrNameLst>
                                      </p:cBhvr>
                                      <p:to>
                                        <p:strVal val="visible"/>
                                      </p:to>
                                    </p:set>
                                    <p:anim calcmode="lin" valueType="num">
                                      <p:cBhvr additive="base">
                                        <p:cTn id="34" dur="500" fill="hold"/>
                                        <p:tgtEl>
                                          <p:spTgt spid="7">
                                            <p:txEl>
                                              <p:charRg st="132" end="136"/>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charRg st="132" end="13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6082" name="内容占位符 2">
            <a:extLst>
              <a:ext uri="{FF2B5EF4-FFF2-40B4-BE49-F238E27FC236}">
                <a16:creationId xmlns:a16="http://schemas.microsoft.com/office/drawing/2014/main" id="{23BAC246-01C8-E145-A82E-59A6BC595E82}"/>
              </a:ext>
            </a:extLst>
          </p:cNvPr>
          <p:cNvSpPr>
            <a:spLocks noGrp="1" noChangeArrowheads="1"/>
          </p:cNvSpPr>
          <p:nvPr>
            <p:ph idx="1"/>
          </p:nvPr>
        </p:nvSpPr>
        <p:spPr>
          <a:xfrm>
            <a:off x="282575" y="3846513"/>
            <a:ext cx="855663" cy="441325"/>
          </a:xfrm>
        </p:spPr>
        <p:txBody>
          <a:bodyPr lIns="68580" tIns="34290" rIns="68580" bIns="34290"/>
          <a:lstStyle/>
          <a:p>
            <a:pPr marL="0" indent="0" eaLnBrk="1" hangingPunct="1">
              <a:lnSpc>
                <a:spcPts val="4000"/>
              </a:lnSpc>
              <a:buFont typeface="Arial" panose="020B0604020202020204" pitchFamily="34" charset="0"/>
              <a:buNone/>
            </a:pPr>
            <a:r>
              <a:rPr lang="zh-CN" altLang="en-US">
                <a:latin typeface="宋体" panose="02010600030101010101" pitchFamily="2" charset="-122"/>
              </a:rPr>
              <a:t>蜜蜂</a:t>
            </a:r>
          </a:p>
        </p:txBody>
      </p:sp>
      <p:sp>
        <p:nvSpPr>
          <p:cNvPr id="76" name="圆角矩形 75">
            <a:extLst>
              <a:ext uri="{FF2B5EF4-FFF2-40B4-BE49-F238E27FC236}">
                <a16:creationId xmlns:a16="http://schemas.microsoft.com/office/drawing/2014/main" id="{1D99E708-F94D-F845-835A-54DDB065888A}"/>
              </a:ext>
            </a:extLst>
          </p:cNvPr>
          <p:cNvSpPr/>
          <p:nvPr/>
        </p:nvSpPr>
        <p:spPr>
          <a:xfrm>
            <a:off x="322263" y="987425"/>
            <a:ext cx="2386012" cy="490538"/>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00" b="0" i="0" u="none" strike="noStrike" kern="1200" cap="none" spc="0" normalizeH="0" baseline="0" noProof="1">
              <a:ln>
                <a:noFill/>
              </a:ln>
              <a:solidFill>
                <a:prstClr val="white"/>
              </a:solidFill>
              <a:effectLst/>
              <a:uLnTx/>
              <a:uFillTx/>
              <a:latin typeface="Calibri"/>
              <a:ea typeface="宋体" panose="02010600030101010101" pitchFamily="2" charset="-122"/>
              <a:cs typeface="+mn-cs"/>
            </a:endParaRPr>
          </a:p>
        </p:txBody>
      </p:sp>
      <p:pic>
        <p:nvPicPr>
          <p:cNvPr id="48132" name="图片 79" descr="结构索引">
            <a:extLst>
              <a:ext uri="{FF2B5EF4-FFF2-40B4-BE49-F238E27FC236}">
                <a16:creationId xmlns:a16="http://schemas.microsoft.com/office/drawing/2014/main" id="{D2D72A5C-E94B-AE46-98D0-3C0EC6519E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163" y="941388"/>
            <a:ext cx="603250"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3" name="文本框 80">
            <a:extLst>
              <a:ext uri="{FF2B5EF4-FFF2-40B4-BE49-F238E27FC236}">
                <a16:creationId xmlns:a16="http://schemas.microsoft.com/office/drawing/2014/main" id="{C1B0D7F9-4F82-DF43-85C8-2488D8D31096}"/>
              </a:ext>
            </a:extLst>
          </p:cNvPr>
          <p:cNvSpPr txBox="1">
            <a:spLocks noChangeArrowheads="1"/>
          </p:cNvSpPr>
          <p:nvPr/>
        </p:nvSpPr>
        <p:spPr bwMode="auto">
          <a:xfrm>
            <a:off x="823913" y="939800"/>
            <a:ext cx="18843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zh-CN" sz="3200" b="1" i="0" u="none" strike="noStrike" kern="1200" cap="none" spc="0" normalizeH="0" baseline="0" noProof="0">
                <a:ln>
                  <a:noFill/>
                </a:ln>
                <a:solidFill>
                  <a:prstClr val="white"/>
                </a:solidFill>
                <a:effectLst/>
                <a:uLnTx/>
                <a:uFillTx/>
                <a:latin typeface="黑体" panose="02010609060101010101" pitchFamily="49" charset="-122"/>
                <a:ea typeface="黑体" panose="02010609060101010101" pitchFamily="49" charset="-122"/>
                <a:cs typeface="+mn-cs"/>
              </a:rPr>
              <a:t>结构图示</a:t>
            </a:r>
          </a:p>
        </p:txBody>
      </p:sp>
      <p:sp>
        <p:nvSpPr>
          <p:cNvPr id="6" name="左大括号 5">
            <a:extLst>
              <a:ext uri="{FF2B5EF4-FFF2-40B4-BE49-F238E27FC236}">
                <a16:creationId xmlns:a16="http://schemas.microsoft.com/office/drawing/2014/main" id="{FB041688-A7D5-FF42-8F21-931713EC171F}"/>
              </a:ext>
            </a:extLst>
          </p:cNvPr>
          <p:cNvSpPr/>
          <p:nvPr/>
        </p:nvSpPr>
        <p:spPr>
          <a:xfrm>
            <a:off x="1036638" y="1768475"/>
            <a:ext cx="182562" cy="4713288"/>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ts val="4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 name="内容占位符 2">
            <a:extLst>
              <a:ext uri="{FF2B5EF4-FFF2-40B4-BE49-F238E27FC236}">
                <a16:creationId xmlns:a16="http://schemas.microsoft.com/office/drawing/2014/main" id="{2F3FBA97-7587-D747-98D4-64ED85F77634}"/>
              </a:ext>
            </a:extLst>
          </p:cNvPr>
          <p:cNvSpPr txBox="1">
            <a:spLocks noChangeArrowheads="1"/>
          </p:cNvSpPr>
          <p:nvPr/>
        </p:nvSpPr>
        <p:spPr bwMode="auto">
          <a:xfrm>
            <a:off x="1289050" y="1717675"/>
            <a:ext cx="55594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想做实验（提出问题）：</a:t>
            </a:r>
            <a:endParaRPr kumimoji="0" lang="en-US" altLang="zh-CN"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endParaRPr>
          </a:p>
          <a:p>
            <a:pPr marL="0" marR="0" lvl="0" indent="0"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  蜜蜂具有辨别方向的能力</a:t>
            </a:r>
          </a:p>
        </p:txBody>
      </p:sp>
      <p:sp>
        <p:nvSpPr>
          <p:cNvPr id="8" name="内容占位符 2">
            <a:extLst>
              <a:ext uri="{FF2B5EF4-FFF2-40B4-BE49-F238E27FC236}">
                <a16:creationId xmlns:a16="http://schemas.microsoft.com/office/drawing/2014/main" id="{EE1BA143-D8FE-3D41-91EB-06829DC7C585}"/>
              </a:ext>
            </a:extLst>
          </p:cNvPr>
          <p:cNvSpPr txBox="1">
            <a:spLocks noChangeArrowheads="1"/>
          </p:cNvSpPr>
          <p:nvPr/>
        </p:nvSpPr>
        <p:spPr bwMode="auto">
          <a:xfrm>
            <a:off x="1258888" y="3055938"/>
            <a:ext cx="2601912" cy="90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实验研究</a:t>
            </a:r>
            <a:endParaRPr kumimoji="0" lang="en-US" altLang="zh-CN"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endParaRPr>
          </a:p>
          <a:p>
            <a:pPr marL="0" marR="0" lvl="0" indent="0"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（分析问题）</a:t>
            </a:r>
          </a:p>
        </p:txBody>
      </p:sp>
      <p:sp>
        <p:nvSpPr>
          <p:cNvPr id="9" name="内容占位符 2">
            <a:extLst>
              <a:ext uri="{FF2B5EF4-FFF2-40B4-BE49-F238E27FC236}">
                <a16:creationId xmlns:a16="http://schemas.microsoft.com/office/drawing/2014/main" id="{24CC9FF8-AC25-6842-BB59-AC2C91F49694}"/>
              </a:ext>
            </a:extLst>
          </p:cNvPr>
          <p:cNvSpPr txBox="1">
            <a:spLocks noChangeArrowheads="1"/>
          </p:cNvSpPr>
          <p:nvPr/>
        </p:nvSpPr>
        <p:spPr bwMode="auto">
          <a:xfrm>
            <a:off x="3605213" y="2719388"/>
            <a:ext cx="28368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捉蜜蜂，做记号</a:t>
            </a:r>
          </a:p>
        </p:txBody>
      </p:sp>
      <p:sp>
        <p:nvSpPr>
          <p:cNvPr id="10" name="左大括号 9">
            <a:extLst>
              <a:ext uri="{FF2B5EF4-FFF2-40B4-BE49-F238E27FC236}">
                <a16:creationId xmlns:a16="http://schemas.microsoft.com/office/drawing/2014/main" id="{DEC1804E-8217-8E49-814F-1AFD6899ABF7}"/>
              </a:ext>
            </a:extLst>
          </p:cNvPr>
          <p:cNvSpPr/>
          <p:nvPr/>
        </p:nvSpPr>
        <p:spPr>
          <a:xfrm>
            <a:off x="3292475" y="2722563"/>
            <a:ext cx="304800" cy="1890712"/>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ts val="4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 name="内容占位符 2">
            <a:extLst>
              <a:ext uri="{FF2B5EF4-FFF2-40B4-BE49-F238E27FC236}">
                <a16:creationId xmlns:a16="http://schemas.microsoft.com/office/drawing/2014/main" id="{400F5BEF-70E7-2A4D-BE75-8325FD8D966E}"/>
              </a:ext>
            </a:extLst>
          </p:cNvPr>
          <p:cNvSpPr txBox="1">
            <a:spLocks noChangeArrowheads="1"/>
          </p:cNvSpPr>
          <p:nvPr/>
        </p:nvSpPr>
        <p:spPr bwMode="auto">
          <a:xfrm>
            <a:off x="3616325" y="3440113"/>
            <a:ext cx="28352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放蜜蜂，测能力</a:t>
            </a:r>
          </a:p>
        </p:txBody>
      </p:sp>
      <p:sp>
        <p:nvSpPr>
          <p:cNvPr id="12" name="内容占位符 2">
            <a:extLst>
              <a:ext uri="{FF2B5EF4-FFF2-40B4-BE49-F238E27FC236}">
                <a16:creationId xmlns:a16="http://schemas.microsoft.com/office/drawing/2014/main" id="{2498BD0C-705E-2B40-9A54-214102D5C3F0}"/>
              </a:ext>
            </a:extLst>
          </p:cNvPr>
          <p:cNvSpPr txBox="1">
            <a:spLocks noChangeArrowheads="1"/>
          </p:cNvSpPr>
          <p:nvPr/>
        </p:nvSpPr>
        <p:spPr bwMode="auto">
          <a:xfrm>
            <a:off x="3605213" y="4222750"/>
            <a:ext cx="283686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看蜂窝，解疑惑</a:t>
            </a:r>
          </a:p>
        </p:txBody>
      </p:sp>
      <p:sp>
        <p:nvSpPr>
          <p:cNvPr id="13" name="内容占位符 2">
            <a:extLst>
              <a:ext uri="{FF2B5EF4-FFF2-40B4-BE49-F238E27FC236}">
                <a16:creationId xmlns:a16="http://schemas.microsoft.com/office/drawing/2014/main" id="{318C92C3-62B2-994E-8B2D-E97D675D3884}"/>
              </a:ext>
            </a:extLst>
          </p:cNvPr>
          <p:cNvSpPr txBox="1">
            <a:spLocks noChangeArrowheads="1"/>
          </p:cNvSpPr>
          <p:nvPr/>
        </p:nvSpPr>
        <p:spPr bwMode="auto">
          <a:xfrm>
            <a:off x="1217613" y="4719638"/>
            <a:ext cx="5630862" cy="182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得出结论（解决问题）：</a:t>
            </a:r>
            <a:endParaRPr kumimoji="0" lang="en-US" altLang="zh-CN"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endParaRPr>
          </a:p>
          <a:p>
            <a:pPr marL="0" marR="0" lvl="0" indent="0"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  蜜蜂确实具有辨别方向的能力，</a:t>
            </a:r>
            <a:endParaRPr kumimoji="0" lang="en-US" altLang="zh-CN"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endParaRPr>
          </a:p>
          <a:p>
            <a:pPr marL="0" marR="0" lvl="0" indent="0"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en-US" altLang="zh-CN"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  </a:t>
            </a:r>
            <a:r>
              <a:rPr kumimoji="0" lang="zh-CN" altLang="en-US"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靠的不是超常的记忆力，</a:t>
            </a:r>
            <a:endParaRPr kumimoji="0" lang="en-US" altLang="zh-CN"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endParaRPr>
          </a:p>
          <a:p>
            <a:pPr marL="0" marR="0" lvl="0" indent="0"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  而是一种我无法解释的本能。</a:t>
            </a:r>
          </a:p>
        </p:txBody>
      </p:sp>
      <p:sp>
        <p:nvSpPr>
          <p:cNvPr id="14" name="右大括号 13">
            <a:extLst>
              <a:ext uri="{FF2B5EF4-FFF2-40B4-BE49-F238E27FC236}">
                <a16:creationId xmlns:a16="http://schemas.microsoft.com/office/drawing/2014/main" id="{EEF1F12C-5064-F24C-BD66-DC27D626C201}"/>
              </a:ext>
            </a:extLst>
          </p:cNvPr>
          <p:cNvSpPr/>
          <p:nvPr/>
        </p:nvSpPr>
        <p:spPr>
          <a:xfrm>
            <a:off x="6502400" y="1706563"/>
            <a:ext cx="304800" cy="4735512"/>
          </a:xfrm>
          <a:prstGeom prst="rightBrace">
            <a:avLst/>
          </a:prstGeom>
        </p:spPr>
        <p:style>
          <a:lnRef idx="1">
            <a:schemeClr val="dk1"/>
          </a:lnRef>
          <a:fillRef idx="0">
            <a:schemeClr val="dk1"/>
          </a:fillRef>
          <a:effectRef idx="0">
            <a:schemeClr val="dk1"/>
          </a:effectRef>
          <a:fontRef idx="minor">
            <a:schemeClr val="tx1"/>
          </a:fontRef>
        </p:style>
        <p:txBody>
          <a:bodyPr anchor="ctr"/>
          <a:lstStyle/>
          <a:p>
            <a:pPr marL="0" marR="0" lvl="0" indent="0" algn="ctr" defTabSz="914400" rtl="0" eaLnBrk="1" fontAlgn="base" latinLnBrk="0" hangingPunct="1">
              <a:lnSpc>
                <a:spcPts val="4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5" name="内容占位符 2">
            <a:extLst>
              <a:ext uri="{FF2B5EF4-FFF2-40B4-BE49-F238E27FC236}">
                <a16:creationId xmlns:a16="http://schemas.microsoft.com/office/drawing/2014/main" id="{1B867576-3B78-1744-98E7-705BEB8B21FB}"/>
              </a:ext>
            </a:extLst>
          </p:cNvPr>
          <p:cNvSpPr txBox="1">
            <a:spLocks noChangeArrowheads="1"/>
          </p:cNvSpPr>
          <p:nvPr/>
        </p:nvSpPr>
        <p:spPr bwMode="auto">
          <a:xfrm>
            <a:off x="6807200" y="2741613"/>
            <a:ext cx="2085975"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ts val="4000"/>
              </a:lnSpc>
              <a:spcBef>
                <a:spcPts val="100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严谨的科学态度</a:t>
            </a:r>
            <a:endParaRPr kumimoji="0" lang="en-US" altLang="zh-CN"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endParaRPr>
          </a:p>
          <a:p>
            <a:pPr marL="0" marR="0" lvl="0" indent="0" algn="l" defTabSz="914400" rtl="0" eaLnBrk="1" fontAlgn="base" latinLnBrk="0" hangingPunct="1">
              <a:lnSpc>
                <a:spcPts val="4000"/>
              </a:lnSpc>
              <a:spcBef>
                <a:spcPts val="100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求实的科学作风</a:t>
            </a:r>
          </a:p>
        </p:txBody>
      </p:sp>
    </p:spTree>
    <p:extLst>
      <p:ext uri="{BB962C8B-B14F-4D97-AF65-F5344CB8AC3E}">
        <p14:creationId xmlns:p14="http://schemas.microsoft.com/office/powerpoint/2010/main" val="9214756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6082">
                                            <p:txEl>
                                              <p:pRg st="0" end="0"/>
                                            </p:txEl>
                                          </p:spTgt>
                                        </p:tgtEl>
                                        <p:attrNameLst>
                                          <p:attrName>style.visibility</p:attrName>
                                        </p:attrNameLst>
                                      </p:cBhvr>
                                      <p:to>
                                        <p:strVal val="visible"/>
                                      </p:to>
                                    </p:set>
                                    <p:animEffect transition="in" filter="checkerboard(across)">
                                      <p:cBhvr>
                                        <p:cTn id="10" dur="500"/>
                                        <p:tgtEl>
                                          <p:spTgt spid="46082">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lide(fromBottom)">
                                      <p:cBhvr>
                                        <p:cTn id="15" dur="500"/>
                                        <p:tgtEl>
                                          <p:spTgt spid="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checkerboard(across)">
                                      <p:cBhvr>
                                        <p:cTn id="20" dur="500"/>
                                        <p:tgtEl>
                                          <p:spTgt spid="8"/>
                                        </p:tgtEl>
                                      </p:cBhvr>
                                    </p:animEffect>
                                  </p:childTnLst>
                                </p:cTn>
                              </p:par>
                              <p:par>
                                <p:cTn id="21" presetID="5" presetClass="entr" presetSubtype="1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checkerboard(across)">
                                      <p:cBhvr>
                                        <p:cTn id="23" dur="500"/>
                                        <p:tgtEl>
                                          <p:spTgt spid="10"/>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slide(fromBottom)">
                                      <p:cBhvr>
                                        <p:cTn id="28" dur="500"/>
                                        <p:tgtEl>
                                          <p:spTgt spid="9"/>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slide(fromBottom)">
                                      <p:cBhvr>
                                        <p:cTn id="31" dur="500"/>
                                        <p:tgtEl>
                                          <p:spTgt spid="11"/>
                                        </p:tgtEl>
                                      </p:cBhvr>
                                    </p:animEffect>
                                  </p:childTnLst>
                                </p:cTn>
                              </p:par>
                              <p:par>
                                <p:cTn id="32" presetID="12" presetClass="entr" presetSubtype="4"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slide(fromBottom)">
                                      <p:cBhvr>
                                        <p:cTn id="34" dur="500"/>
                                        <p:tgtEl>
                                          <p:spTgt spid="12"/>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slide(fromBottom)">
                                      <p:cBhvr>
                                        <p:cTn id="39" dur="500"/>
                                        <p:tgtEl>
                                          <p:spTgt spid="13"/>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5" presetClass="entr" presetSubtype="10"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checkerboard(across)">
                                      <p:cBhvr>
                                        <p:cTn id="44" dur="500"/>
                                        <p:tgtEl>
                                          <p:spTgt spid="14"/>
                                        </p:tgtEl>
                                      </p:cBhvr>
                                    </p:animEffect>
                                  </p:childTnLst>
                                </p:cTn>
                              </p:par>
                            </p:childTnLst>
                          </p:cTn>
                        </p:par>
                        <p:par>
                          <p:cTn id="45" fill="hold" nodeType="afterGroup">
                            <p:stCondLst>
                              <p:cond delay="500"/>
                            </p:stCondLst>
                            <p:childTnLst>
                              <p:par>
                                <p:cTn id="46" presetID="2" presetClass="entr" presetSubtype="4"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ppt_x"/>
                                          </p:val>
                                        </p:tav>
                                        <p:tav tm="100000">
                                          <p:val>
                                            <p:strVal val="#ppt_x"/>
                                          </p:val>
                                        </p:tav>
                                      </p:tavLst>
                                    </p:anim>
                                    <p:anim calcmode="lin" valueType="num">
                                      <p:cBhvr additive="base">
                                        <p:cTn id="4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build="p"/>
      <p:bldP spid="6" grpId="0" animBg="1"/>
      <p:bldP spid="7" grpId="0"/>
      <p:bldP spid="8" grpId="0"/>
      <p:bldP spid="9" grpId="0"/>
      <p:bldP spid="10" grpId="0" animBg="1"/>
      <p:bldP spid="11" grpId="0"/>
      <p:bldP spid="12" grpId="0"/>
      <p:bldP spid="13" grpId="0"/>
      <p:bldP spid="14" grpId="0" animBg="1"/>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Text Box 4"/>
          <p:cNvSpPr txBox="1">
            <a:spLocks noChangeArrowheads="1"/>
          </p:cNvSpPr>
          <p:nvPr/>
        </p:nvSpPr>
        <p:spPr bwMode="auto">
          <a:xfrm>
            <a:off x="288925" y="620713"/>
            <a:ext cx="8604250" cy="604781"/>
          </a:xfrm>
          <a:prstGeom prst="rect">
            <a:avLst/>
          </a:prstGeom>
          <a:noFill/>
          <a:ln w="9525">
            <a:noFill/>
            <a:miter lim="800000"/>
            <a:headEnd/>
            <a:tailEnd/>
          </a:ln>
          <a:effectLst/>
        </p:spPr>
        <p:txBody>
          <a:bodyPr>
            <a:spAutoFit/>
          </a:bodyPr>
          <a:lstStyle/>
          <a:p>
            <a:pPr>
              <a:lnSpc>
                <a:spcPct val="120000"/>
              </a:lnSpc>
              <a:spcBef>
                <a:spcPct val="50000"/>
              </a:spcBef>
            </a:pPr>
            <a:r>
              <a:rPr lang="zh-CN" altLang="en-US" sz="3200" b="1" dirty="0">
                <a:latin typeface="楷体_GB2312" pitchFamily="49" charset="-122"/>
                <a:ea typeface="楷体_GB2312" pitchFamily="49" charset="-122"/>
              </a:rPr>
              <a:t>　</a:t>
            </a:r>
          </a:p>
        </p:txBody>
      </p:sp>
      <p:pic>
        <p:nvPicPr>
          <p:cNvPr id="1026" name="Picture 2" descr="C:\Users\Administrator\Desktop\微信图片_20190207133550.jpg"/>
          <p:cNvPicPr>
            <a:picLocks noChangeAspect="1" noChangeArrowheads="1"/>
          </p:cNvPicPr>
          <p:nvPr/>
        </p:nvPicPr>
        <p:blipFill>
          <a:blip r:embed="rId2" cstate="print"/>
          <a:srcRect l="8400" t="57294" r="6201" b="12602"/>
          <a:stretch>
            <a:fillRect/>
          </a:stretch>
        </p:blipFill>
        <p:spPr bwMode="auto">
          <a:xfrm>
            <a:off x="359024" y="332656"/>
            <a:ext cx="8784976" cy="55446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showMasterPhAnim="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圆角矩形 5">
            <a:extLst>
              <a:ext uri="{FF2B5EF4-FFF2-40B4-BE49-F238E27FC236}">
                <a16:creationId xmlns:a16="http://schemas.microsoft.com/office/drawing/2014/main" id="{872E2C2D-8274-E043-A8E1-C51262FB688E}"/>
              </a:ext>
            </a:extLst>
          </p:cNvPr>
          <p:cNvSpPr/>
          <p:nvPr/>
        </p:nvSpPr>
        <p:spPr>
          <a:xfrm>
            <a:off x="446088" y="1100138"/>
            <a:ext cx="2679700" cy="655637"/>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1">
              <a:ln>
                <a:noFill/>
              </a:ln>
              <a:solidFill>
                <a:prstClr val="white"/>
              </a:solidFill>
              <a:effectLst/>
              <a:uLnTx/>
              <a:uFillTx/>
              <a:latin typeface="Calibri"/>
              <a:ea typeface="宋体" panose="02010600030101010101" pitchFamily="2" charset="-122"/>
              <a:cs typeface="+mn-cs"/>
            </a:endParaRPr>
          </a:p>
        </p:txBody>
      </p:sp>
      <p:sp>
        <p:nvSpPr>
          <p:cNvPr id="49155" name="文本框 9">
            <a:extLst>
              <a:ext uri="{FF2B5EF4-FFF2-40B4-BE49-F238E27FC236}">
                <a16:creationId xmlns:a16="http://schemas.microsoft.com/office/drawing/2014/main" id="{A87225B6-ACD0-274A-A050-1B3120F9B1B5}"/>
              </a:ext>
            </a:extLst>
          </p:cNvPr>
          <p:cNvSpPr txBox="1">
            <a:spLocks noChangeArrowheads="1"/>
          </p:cNvSpPr>
          <p:nvPr/>
        </p:nvSpPr>
        <p:spPr bwMode="auto">
          <a:xfrm>
            <a:off x="1174750" y="1144588"/>
            <a:ext cx="1920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zh-CN" sz="3200" b="1" i="0" u="none" strike="noStrike" kern="1200" cap="none" spc="0" normalizeH="0" baseline="0" noProof="0">
                <a:ln>
                  <a:noFill/>
                </a:ln>
                <a:solidFill>
                  <a:prstClr val="white"/>
                </a:solidFill>
                <a:effectLst/>
                <a:uLnTx/>
                <a:uFillTx/>
                <a:latin typeface="黑体" panose="02010609060101010101" pitchFamily="49" charset="-122"/>
                <a:ea typeface="黑体" panose="02010609060101010101" pitchFamily="49" charset="-122"/>
                <a:cs typeface="+mn-cs"/>
              </a:rPr>
              <a:t>当堂测试</a:t>
            </a:r>
          </a:p>
        </p:txBody>
      </p:sp>
      <p:pic>
        <p:nvPicPr>
          <p:cNvPr id="49156" name="内容占位符 3" descr="练习(1)">
            <a:extLst>
              <a:ext uri="{FF2B5EF4-FFF2-40B4-BE49-F238E27FC236}">
                <a16:creationId xmlns:a16="http://schemas.microsoft.com/office/drawing/2014/main" id="{33B54EAC-5E3E-DF4A-A9CB-E72185F9FD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088" y="1098550"/>
            <a:ext cx="6572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内容占位符 2">
            <a:extLst>
              <a:ext uri="{FF2B5EF4-FFF2-40B4-BE49-F238E27FC236}">
                <a16:creationId xmlns:a16="http://schemas.microsoft.com/office/drawing/2014/main" id="{B74F06D9-3A3C-E748-850A-BE2A47EB0876}"/>
              </a:ext>
            </a:extLst>
          </p:cNvPr>
          <p:cNvSpPr>
            <a:spLocks noGrp="1"/>
          </p:cNvSpPr>
          <p:nvPr>
            <p:ph idx="1"/>
          </p:nvPr>
        </p:nvSpPr>
        <p:spPr>
          <a:xfrm>
            <a:off x="658813" y="1771650"/>
            <a:ext cx="7388225" cy="971550"/>
          </a:xfrm>
        </p:spPr>
        <p:txBody>
          <a:bodyPr lIns="68580" tIns="34290" rIns="68580" bIns="34290"/>
          <a:lstStyle/>
          <a:p>
            <a:pPr marL="0" indent="601663" algn="just" eaLnBrk="1" hangingPunct="1">
              <a:lnSpc>
                <a:spcPts val="3800"/>
              </a:lnSpc>
              <a:spcBef>
                <a:spcPct val="0"/>
              </a:spcBef>
              <a:buFont typeface="Arial" panose="020B0604020202020204" pitchFamily="34" charset="0"/>
              <a:buNone/>
            </a:pPr>
            <a:r>
              <a:rPr lang="en-US" altLang="zh-CN">
                <a:latin typeface="宋体" panose="02010600030101010101" pitchFamily="2" charset="-122"/>
              </a:rPr>
              <a:t>1.</a:t>
            </a:r>
            <a:r>
              <a:rPr lang="zh-CN" altLang="en-US">
                <a:latin typeface="宋体" panose="02010600030101010101" pitchFamily="2" charset="-122"/>
              </a:rPr>
              <a:t>再次回顾课文，你能帮助法布尔完成下面这份实验报告吗？</a:t>
            </a:r>
            <a:endParaRPr lang="zh-CN" altLang="en-US"/>
          </a:p>
        </p:txBody>
      </p:sp>
      <p:graphicFrame>
        <p:nvGraphicFramePr>
          <p:cNvPr id="16" name="表格 15">
            <a:extLst>
              <a:ext uri="{FF2B5EF4-FFF2-40B4-BE49-F238E27FC236}">
                <a16:creationId xmlns:a16="http://schemas.microsoft.com/office/drawing/2014/main" id="{2034F371-7BED-FF41-B90D-1CF197051553}"/>
              </a:ext>
            </a:extLst>
          </p:cNvPr>
          <p:cNvGraphicFramePr>
            <a:graphicFrameLocks noGrp="1"/>
          </p:cNvGraphicFramePr>
          <p:nvPr/>
        </p:nvGraphicFramePr>
        <p:xfrm>
          <a:off x="630238" y="3209925"/>
          <a:ext cx="7904162" cy="3292475"/>
        </p:xfrm>
        <a:graphic>
          <a:graphicData uri="http://schemas.openxmlformats.org/drawingml/2006/table">
            <a:tbl>
              <a:tblPr>
                <a:tableStyleId>{BC89EF96-8CEA-46FF-86C4-4CE0E7609802}</a:tableStyleId>
              </a:tblPr>
              <a:tblGrid>
                <a:gridCol w="1738560">
                  <a:extLst>
                    <a:ext uri="{9D8B030D-6E8A-4147-A177-3AD203B41FA5}">
                      <a16:colId xmlns:a16="http://schemas.microsoft.com/office/drawing/2014/main" val="20000"/>
                    </a:ext>
                  </a:extLst>
                </a:gridCol>
                <a:gridCol w="6165602">
                  <a:extLst>
                    <a:ext uri="{9D8B030D-6E8A-4147-A177-3AD203B41FA5}">
                      <a16:colId xmlns:a16="http://schemas.microsoft.com/office/drawing/2014/main" val="20001"/>
                    </a:ext>
                  </a:extLst>
                </a:gridCol>
              </a:tblGrid>
              <a:tr h="962846">
                <a:tc>
                  <a:txBody>
                    <a:bodyPr/>
                    <a:lstStyle/>
                    <a:p>
                      <a:pPr algn="ctr">
                        <a:spcAft>
                          <a:spcPts val="0"/>
                        </a:spcAft>
                      </a:pPr>
                      <a:r>
                        <a:rPr lang="zh-CN" sz="2800" kern="100" dirty="0"/>
                        <a:t>实验目的</a:t>
                      </a:r>
                      <a:endParaRPr lang="zh-CN" sz="2800" kern="100" dirty="0">
                        <a:latin typeface="+mn-ea"/>
                        <a:ea typeface="+mn-ea"/>
                        <a:cs typeface="Times New Roman" panose="02020603050405020304"/>
                      </a:endParaRPr>
                    </a:p>
                  </a:txBody>
                  <a:tcPr marL="68577" marR="68577" marT="0" marB="0"/>
                </a:tc>
                <a:tc>
                  <a:txBody>
                    <a:bodyPr/>
                    <a:lstStyle/>
                    <a:p>
                      <a:pPr algn="just">
                        <a:spcAft>
                          <a:spcPts val="0"/>
                        </a:spcAft>
                      </a:pPr>
                      <a:endParaRPr lang="en-US" altLang="zh-CN" sz="2800" kern="1200" dirty="0">
                        <a:solidFill>
                          <a:srgbClr val="C00000"/>
                        </a:solidFill>
                        <a:latin typeface="楷体_GB2312" pitchFamily="49" charset="-122"/>
                        <a:ea typeface="楷体_GB2312" pitchFamily="49" charset="-122"/>
                        <a:cs typeface="+mn-cs"/>
                      </a:endParaRPr>
                    </a:p>
                    <a:p>
                      <a:pPr algn="just">
                        <a:spcAft>
                          <a:spcPts val="0"/>
                        </a:spcAft>
                      </a:pPr>
                      <a:endParaRPr lang="zh-CN" altLang="en-US" sz="2800" kern="1200" dirty="0">
                        <a:solidFill>
                          <a:srgbClr val="C00000"/>
                        </a:solidFill>
                        <a:latin typeface="楷体_GB2312" pitchFamily="49" charset="-122"/>
                        <a:ea typeface="楷体_GB2312" pitchFamily="49" charset="-122"/>
                        <a:cs typeface="+mn-cs"/>
                      </a:endParaRPr>
                    </a:p>
                  </a:txBody>
                  <a:tcPr marL="68577" marR="68577" marT="0" marB="0"/>
                </a:tc>
                <a:extLst>
                  <a:ext uri="{0D108BD9-81ED-4DB2-BD59-A6C34878D82A}">
                    <a16:rowId xmlns:a16="http://schemas.microsoft.com/office/drawing/2014/main" val="10000"/>
                  </a:ext>
                </a:extLst>
              </a:tr>
              <a:tr h="2329629">
                <a:tc>
                  <a:txBody>
                    <a:bodyPr/>
                    <a:lstStyle/>
                    <a:p>
                      <a:pPr algn="ctr">
                        <a:spcBef>
                          <a:spcPts val="1300"/>
                        </a:spcBef>
                        <a:spcAft>
                          <a:spcPts val="0"/>
                        </a:spcAft>
                      </a:pPr>
                      <a:endParaRPr lang="zh-CN" sz="2800" kern="100" dirty="0"/>
                    </a:p>
                    <a:p>
                      <a:pPr algn="ctr">
                        <a:spcBef>
                          <a:spcPts val="1300"/>
                        </a:spcBef>
                        <a:spcAft>
                          <a:spcPts val="0"/>
                        </a:spcAft>
                      </a:pPr>
                      <a:r>
                        <a:rPr lang="zh-CN" sz="2800" kern="100" dirty="0"/>
                        <a:t>实验过程</a:t>
                      </a:r>
                      <a:endParaRPr lang="zh-CN" sz="2800" kern="100" dirty="0">
                        <a:latin typeface="+mn-ea"/>
                        <a:ea typeface="+mn-ea"/>
                        <a:cs typeface="Times New Roman" panose="02020603050405020304"/>
                      </a:endParaRPr>
                    </a:p>
                  </a:txBody>
                  <a:tcPr marL="68577" marR="68577" marT="0" marB="0"/>
                </a:tc>
                <a:tc>
                  <a:txBody>
                    <a:bodyPr/>
                    <a:lstStyle/>
                    <a:p>
                      <a:pPr marL="0" algn="just" defTabSz="914400" rtl="0" eaLnBrk="1" latinLnBrk="0" hangingPunct="1">
                        <a:spcAft>
                          <a:spcPts val="0"/>
                        </a:spcAft>
                      </a:pPr>
                      <a:endParaRPr lang="en-US" altLang="zh-CN" sz="2800" kern="1200" dirty="0">
                        <a:solidFill>
                          <a:srgbClr val="C00000"/>
                        </a:solidFill>
                        <a:latin typeface="楷体_GB2312" pitchFamily="49" charset="-122"/>
                        <a:ea typeface="楷体_GB2312" pitchFamily="49" charset="-122"/>
                        <a:cs typeface="+mn-cs"/>
                      </a:endParaRPr>
                    </a:p>
                    <a:p>
                      <a:pPr marL="0" algn="just" defTabSz="914400" rtl="0" eaLnBrk="1" latinLnBrk="0" hangingPunct="1">
                        <a:spcAft>
                          <a:spcPts val="0"/>
                        </a:spcAft>
                      </a:pPr>
                      <a:endParaRPr lang="en-US" altLang="zh-CN" sz="2800" kern="1200" dirty="0">
                        <a:solidFill>
                          <a:srgbClr val="C00000"/>
                        </a:solidFill>
                        <a:latin typeface="楷体_GB2312" pitchFamily="49" charset="-122"/>
                        <a:ea typeface="楷体_GB2312" pitchFamily="49" charset="-122"/>
                        <a:cs typeface="+mn-cs"/>
                      </a:endParaRPr>
                    </a:p>
                    <a:p>
                      <a:pPr marL="0" algn="just" defTabSz="914400" rtl="0" eaLnBrk="1" latinLnBrk="0" hangingPunct="1">
                        <a:spcAft>
                          <a:spcPts val="0"/>
                        </a:spcAft>
                      </a:pPr>
                      <a:endParaRPr lang="en-US" altLang="zh-CN" sz="2800" kern="1200" dirty="0">
                        <a:solidFill>
                          <a:srgbClr val="C00000"/>
                        </a:solidFill>
                        <a:latin typeface="楷体_GB2312" pitchFamily="49" charset="-122"/>
                        <a:ea typeface="楷体_GB2312" pitchFamily="49" charset="-122"/>
                        <a:cs typeface="+mn-cs"/>
                      </a:endParaRPr>
                    </a:p>
                    <a:p>
                      <a:pPr marL="0" algn="just" defTabSz="914400" rtl="0" eaLnBrk="1" latinLnBrk="0" hangingPunct="1">
                        <a:spcAft>
                          <a:spcPts val="0"/>
                        </a:spcAft>
                      </a:pPr>
                      <a:endParaRPr lang="en-US" altLang="zh-CN" sz="2800" kern="1200" dirty="0">
                        <a:solidFill>
                          <a:srgbClr val="C00000"/>
                        </a:solidFill>
                        <a:latin typeface="楷体_GB2312" pitchFamily="49" charset="-122"/>
                        <a:ea typeface="楷体_GB2312" pitchFamily="49" charset="-122"/>
                        <a:cs typeface="+mn-cs"/>
                      </a:endParaRPr>
                    </a:p>
                    <a:p>
                      <a:pPr marL="0" algn="just" defTabSz="914400" rtl="0" eaLnBrk="1" latinLnBrk="0" hangingPunct="1">
                        <a:spcAft>
                          <a:spcPts val="0"/>
                        </a:spcAft>
                      </a:pPr>
                      <a:endParaRPr lang="zh-CN" altLang="en-US" sz="2800" kern="1200" dirty="0">
                        <a:solidFill>
                          <a:srgbClr val="C00000"/>
                        </a:solidFill>
                        <a:latin typeface="楷体_GB2312" pitchFamily="49" charset="-122"/>
                        <a:ea typeface="楷体_GB2312" pitchFamily="49" charset="-122"/>
                        <a:cs typeface="+mn-cs"/>
                      </a:endParaRPr>
                    </a:p>
                  </a:txBody>
                  <a:tcPr marL="68577" marR="68577" marT="0" marB="0"/>
                </a:tc>
                <a:extLst>
                  <a:ext uri="{0D108BD9-81ED-4DB2-BD59-A6C34878D82A}">
                    <a16:rowId xmlns:a16="http://schemas.microsoft.com/office/drawing/2014/main" val="10001"/>
                  </a:ext>
                </a:extLst>
              </a:tr>
            </a:tbl>
          </a:graphicData>
        </a:graphic>
      </p:graphicFrame>
      <p:sp>
        <p:nvSpPr>
          <p:cNvPr id="19" name="内容占位符 2">
            <a:extLst>
              <a:ext uri="{FF2B5EF4-FFF2-40B4-BE49-F238E27FC236}">
                <a16:creationId xmlns:a16="http://schemas.microsoft.com/office/drawing/2014/main" id="{66A6895F-EFCB-234A-B457-4EB0FC6FA9D1}"/>
              </a:ext>
            </a:extLst>
          </p:cNvPr>
          <p:cNvSpPr txBox="1">
            <a:spLocks noChangeArrowheads="1"/>
          </p:cNvSpPr>
          <p:nvPr/>
        </p:nvSpPr>
        <p:spPr bwMode="auto">
          <a:xfrm>
            <a:off x="3065463" y="2697163"/>
            <a:ext cx="294957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ts val="3800"/>
              </a:lnSpc>
              <a:spcBef>
                <a:spcPct val="0"/>
              </a:spcBef>
              <a:spcAft>
                <a:spcPct val="0"/>
              </a:spcAft>
              <a:buClrTx/>
              <a:buSzTx/>
              <a:buFont typeface="Arial" panose="020B0604020202020204" pitchFamily="34" charset="0"/>
              <a:buNone/>
              <a:tabLst/>
              <a:defRPr/>
            </a:pPr>
            <a:r>
              <a:rPr kumimoji="0" lang="zh-CN" altLang="en-US" sz="2800" b="1"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t>实验报告</a:t>
            </a:r>
          </a:p>
        </p:txBody>
      </p:sp>
      <p:sp>
        <p:nvSpPr>
          <p:cNvPr id="20" name="TextBox 19">
            <a:extLst>
              <a:ext uri="{FF2B5EF4-FFF2-40B4-BE49-F238E27FC236}">
                <a16:creationId xmlns:a16="http://schemas.microsoft.com/office/drawing/2014/main" id="{349A7E50-AC37-A642-BD48-B7E646B9F691}"/>
              </a:ext>
            </a:extLst>
          </p:cNvPr>
          <p:cNvSpPr txBox="1">
            <a:spLocks noChangeArrowheads="1"/>
          </p:cNvSpPr>
          <p:nvPr/>
        </p:nvSpPr>
        <p:spPr bwMode="auto">
          <a:xfrm>
            <a:off x="2644775" y="3209925"/>
            <a:ext cx="55054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  </a:t>
            </a: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验证蜜蜂是否真的具有辨别方向的能力</a:t>
            </a:r>
          </a:p>
        </p:txBody>
      </p:sp>
      <p:sp>
        <p:nvSpPr>
          <p:cNvPr id="21" name="TextBox 20">
            <a:extLst>
              <a:ext uri="{FF2B5EF4-FFF2-40B4-BE49-F238E27FC236}">
                <a16:creationId xmlns:a16="http://schemas.microsoft.com/office/drawing/2014/main" id="{C5C6E424-7CA0-994E-BC26-F5537FFC8B60}"/>
              </a:ext>
            </a:extLst>
          </p:cNvPr>
          <p:cNvSpPr txBox="1">
            <a:spLocks noChangeArrowheads="1"/>
          </p:cNvSpPr>
          <p:nvPr/>
        </p:nvSpPr>
        <p:spPr bwMode="auto">
          <a:xfrm>
            <a:off x="2644775" y="4256088"/>
            <a:ext cx="5795963"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1.</a:t>
            </a: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捉来自家蜜蜂，放在纸袋里。</a:t>
            </a:r>
            <a:r>
              <a:rPr kumimoji="0" lang="en-US"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2.</a:t>
            </a: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让女儿守在蜂窝旁，以掌握蜜蜂飞回来的时间。</a:t>
            </a:r>
            <a:r>
              <a:rPr kumimoji="0" lang="en-US"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3.</a:t>
            </a: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自己带着蜜蜂到四公里之外，给每只蜜蜂做上白色的记号，放飞它们。</a:t>
            </a:r>
          </a:p>
        </p:txBody>
      </p:sp>
    </p:spTree>
    <p:extLst>
      <p:ext uri="{BB962C8B-B14F-4D97-AF65-F5344CB8AC3E}">
        <p14:creationId xmlns:p14="http://schemas.microsoft.com/office/powerpoint/2010/main" val="18468476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linds(horizontal)">
                                      <p:cBhvr>
                                        <p:cTn id="12" dur="500"/>
                                        <p:tgtEl>
                                          <p:spTgt spid="1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checkerboard(across)">
                                      <p:cBhvr>
                                        <p:cTn id="17" dur="500"/>
                                        <p:tgtEl>
                                          <p:spTgt spid="1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slide(fromLeft)">
                                      <p:cBhvr>
                                        <p:cTn id="22" dur="500"/>
                                        <p:tgtEl>
                                          <p:spTgt spid="2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slide(fromLeft)">
                                      <p:cBhvr>
                                        <p:cTn id="2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graphicFrame>
        <p:nvGraphicFramePr>
          <p:cNvPr id="4" name="表格 3">
            <a:extLst>
              <a:ext uri="{FF2B5EF4-FFF2-40B4-BE49-F238E27FC236}">
                <a16:creationId xmlns:a16="http://schemas.microsoft.com/office/drawing/2014/main" id="{21569DA4-0850-0F49-B513-B139CE38C7D0}"/>
              </a:ext>
            </a:extLst>
          </p:cNvPr>
          <p:cNvGraphicFramePr>
            <a:graphicFrameLocks noGrp="1"/>
          </p:cNvGraphicFramePr>
          <p:nvPr/>
        </p:nvGraphicFramePr>
        <p:xfrm>
          <a:off x="647700" y="1096963"/>
          <a:ext cx="7988300" cy="5059362"/>
        </p:xfrm>
        <a:graphic>
          <a:graphicData uri="http://schemas.openxmlformats.org/drawingml/2006/table">
            <a:tbl>
              <a:tblPr>
                <a:tableStyleId>{BC89EF96-8CEA-46FF-86C4-4CE0E7609802}</a:tableStyleId>
              </a:tblPr>
              <a:tblGrid>
                <a:gridCol w="1961924">
                  <a:extLst>
                    <a:ext uri="{9D8B030D-6E8A-4147-A177-3AD203B41FA5}">
                      <a16:colId xmlns:a16="http://schemas.microsoft.com/office/drawing/2014/main" val="20000"/>
                    </a:ext>
                  </a:extLst>
                </a:gridCol>
                <a:gridCol w="6026376">
                  <a:extLst>
                    <a:ext uri="{9D8B030D-6E8A-4147-A177-3AD203B41FA5}">
                      <a16:colId xmlns:a16="http://schemas.microsoft.com/office/drawing/2014/main" val="20001"/>
                    </a:ext>
                  </a:extLst>
                </a:gridCol>
              </a:tblGrid>
              <a:tr h="1400542">
                <a:tc>
                  <a:txBody>
                    <a:bodyPr/>
                    <a:lstStyle/>
                    <a:p>
                      <a:pPr algn="ctr">
                        <a:spcBef>
                          <a:spcPts val="600"/>
                        </a:spcBef>
                        <a:spcAft>
                          <a:spcPts val="0"/>
                        </a:spcAft>
                      </a:pPr>
                      <a:r>
                        <a:rPr lang="zh-CN" sz="2800" kern="100" dirty="0"/>
                        <a:t>实验预测</a:t>
                      </a:r>
                      <a:endParaRPr lang="zh-CN" sz="2800" kern="100" dirty="0">
                        <a:latin typeface="+mn-ea"/>
                        <a:ea typeface="+mn-ea"/>
                        <a:cs typeface="Times New Roman" panose="02020603050405020304"/>
                      </a:endParaRPr>
                    </a:p>
                  </a:txBody>
                  <a:tcPr marL="68575" marR="68575" marT="0" marB="0"/>
                </a:tc>
                <a:tc>
                  <a:txBody>
                    <a:bodyPr/>
                    <a:lstStyle/>
                    <a:p>
                      <a:pPr marL="0" algn="just" defTabSz="914400" rtl="0" eaLnBrk="1" latinLnBrk="0" hangingPunct="1">
                        <a:spcAft>
                          <a:spcPts val="0"/>
                        </a:spcAft>
                      </a:pPr>
                      <a:endParaRPr lang="en-US" altLang="zh-CN" sz="2800" kern="1200" dirty="0">
                        <a:solidFill>
                          <a:srgbClr val="C00000"/>
                        </a:solidFill>
                        <a:latin typeface="楷体_GB2312" pitchFamily="49" charset="-122"/>
                        <a:ea typeface="楷体_GB2312" pitchFamily="49" charset="-122"/>
                        <a:cs typeface="+mn-cs"/>
                      </a:endParaRPr>
                    </a:p>
                    <a:p>
                      <a:pPr marL="0" algn="just" defTabSz="914400" rtl="0" eaLnBrk="1" latinLnBrk="0" hangingPunct="1">
                        <a:spcAft>
                          <a:spcPts val="0"/>
                        </a:spcAft>
                      </a:pPr>
                      <a:endParaRPr lang="en-US" altLang="zh-CN" sz="2800" kern="1200" dirty="0">
                        <a:solidFill>
                          <a:srgbClr val="C00000"/>
                        </a:solidFill>
                        <a:latin typeface="楷体_GB2312" pitchFamily="49" charset="-122"/>
                        <a:ea typeface="楷体_GB2312" pitchFamily="49" charset="-122"/>
                        <a:cs typeface="+mn-cs"/>
                      </a:endParaRPr>
                    </a:p>
                    <a:p>
                      <a:pPr marL="0" algn="just" defTabSz="914400" rtl="0" eaLnBrk="1" latinLnBrk="0" hangingPunct="1">
                        <a:spcAft>
                          <a:spcPts val="0"/>
                        </a:spcAft>
                      </a:pPr>
                      <a:endParaRPr lang="zh-CN" altLang="en-US" sz="2800" kern="1200" dirty="0">
                        <a:solidFill>
                          <a:srgbClr val="C00000"/>
                        </a:solidFill>
                        <a:latin typeface="楷体_GB2312" pitchFamily="49" charset="-122"/>
                        <a:ea typeface="楷体_GB2312" pitchFamily="49" charset="-122"/>
                        <a:cs typeface="+mn-cs"/>
                      </a:endParaRPr>
                    </a:p>
                  </a:txBody>
                  <a:tcPr marL="68575" marR="68575" marT="0" marB="0"/>
                </a:tc>
                <a:extLst>
                  <a:ext uri="{0D108BD9-81ED-4DB2-BD59-A6C34878D82A}">
                    <a16:rowId xmlns:a16="http://schemas.microsoft.com/office/drawing/2014/main" val="10000"/>
                  </a:ext>
                </a:extLst>
              </a:tr>
              <a:tr h="2580889">
                <a:tc>
                  <a:txBody>
                    <a:bodyPr/>
                    <a:lstStyle/>
                    <a:p>
                      <a:pPr algn="ctr">
                        <a:spcBef>
                          <a:spcPts val="1200"/>
                        </a:spcBef>
                        <a:spcAft>
                          <a:spcPts val="0"/>
                        </a:spcAft>
                      </a:pPr>
                      <a:endParaRPr lang="zh-CN" sz="2800" kern="100" dirty="0"/>
                    </a:p>
                    <a:p>
                      <a:pPr algn="ctr">
                        <a:spcBef>
                          <a:spcPts val="1200"/>
                        </a:spcBef>
                        <a:spcAft>
                          <a:spcPts val="0"/>
                        </a:spcAft>
                      </a:pPr>
                      <a:r>
                        <a:rPr lang="zh-CN" sz="2800" kern="100" dirty="0"/>
                        <a:t>实验结果</a:t>
                      </a:r>
                      <a:endParaRPr lang="zh-CN" sz="2800" kern="100" dirty="0">
                        <a:latin typeface="+mn-ea"/>
                        <a:ea typeface="+mn-ea"/>
                        <a:cs typeface="Times New Roman" panose="02020603050405020304"/>
                      </a:endParaRPr>
                    </a:p>
                  </a:txBody>
                  <a:tcPr marL="68575" marR="68575" marT="0" marB="0"/>
                </a:tc>
                <a:tc>
                  <a:txBody>
                    <a:bodyPr/>
                    <a:lstStyle/>
                    <a:p>
                      <a:pPr marL="0" algn="just" defTabSz="914400" rtl="0" eaLnBrk="1" latinLnBrk="0" hangingPunct="1">
                        <a:spcAft>
                          <a:spcPts val="0"/>
                        </a:spcAft>
                      </a:pPr>
                      <a:endParaRPr lang="en-US" altLang="zh-CN" sz="2800" kern="1200" dirty="0">
                        <a:solidFill>
                          <a:srgbClr val="C00000"/>
                        </a:solidFill>
                        <a:latin typeface="楷体_GB2312" pitchFamily="49" charset="-122"/>
                        <a:ea typeface="楷体_GB2312" pitchFamily="49" charset="-122"/>
                        <a:cs typeface="+mn-cs"/>
                      </a:endParaRPr>
                    </a:p>
                    <a:p>
                      <a:pPr marL="0" algn="just" defTabSz="914400" rtl="0" eaLnBrk="1" latinLnBrk="0" hangingPunct="1">
                        <a:spcAft>
                          <a:spcPts val="0"/>
                        </a:spcAft>
                      </a:pPr>
                      <a:endParaRPr lang="en-US" altLang="zh-CN" sz="2800" kern="1200" dirty="0">
                        <a:solidFill>
                          <a:srgbClr val="C00000"/>
                        </a:solidFill>
                        <a:latin typeface="楷体_GB2312" pitchFamily="49" charset="-122"/>
                        <a:ea typeface="楷体_GB2312" pitchFamily="49" charset="-122"/>
                        <a:cs typeface="+mn-cs"/>
                      </a:endParaRPr>
                    </a:p>
                    <a:p>
                      <a:pPr marL="0" algn="just" defTabSz="914400" rtl="0" eaLnBrk="1" latinLnBrk="0" hangingPunct="1">
                        <a:spcAft>
                          <a:spcPts val="0"/>
                        </a:spcAft>
                      </a:pPr>
                      <a:endParaRPr lang="en-US" altLang="zh-CN" sz="2800" kern="1200" dirty="0">
                        <a:solidFill>
                          <a:srgbClr val="C00000"/>
                        </a:solidFill>
                        <a:latin typeface="楷体_GB2312" pitchFamily="49" charset="-122"/>
                        <a:ea typeface="楷体_GB2312" pitchFamily="49" charset="-122"/>
                        <a:cs typeface="+mn-cs"/>
                      </a:endParaRPr>
                    </a:p>
                    <a:p>
                      <a:pPr marL="0" algn="just" defTabSz="914400" rtl="0" eaLnBrk="1" latinLnBrk="0" hangingPunct="1">
                        <a:spcAft>
                          <a:spcPts val="0"/>
                        </a:spcAft>
                      </a:pPr>
                      <a:endParaRPr lang="en-US" altLang="zh-CN" sz="2800" kern="1200" dirty="0">
                        <a:solidFill>
                          <a:srgbClr val="C00000"/>
                        </a:solidFill>
                        <a:latin typeface="楷体_GB2312" pitchFamily="49" charset="-122"/>
                        <a:ea typeface="楷体_GB2312" pitchFamily="49" charset="-122"/>
                        <a:cs typeface="+mn-cs"/>
                      </a:endParaRPr>
                    </a:p>
                    <a:p>
                      <a:pPr marL="0" algn="just" defTabSz="914400" rtl="0" eaLnBrk="1" latinLnBrk="0" hangingPunct="1">
                        <a:spcAft>
                          <a:spcPts val="0"/>
                        </a:spcAft>
                      </a:pPr>
                      <a:endParaRPr lang="en-US" altLang="zh-CN" sz="2800" kern="1200" dirty="0">
                        <a:solidFill>
                          <a:srgbClr val="C00000"/>
                        </a:solidFill>
                        <a:latin typeface="楷体_GB2312" pitchFamily="49" charset="-122"/>
                        <a:ea typeface="楷体_GB2312" pitchFamily="49" charset="-122"/>
                        <a:cs typeface="+mn-cs"/>
                      </a:endParaRPr>
                    </a:p>
                    <a:p>
                      <a:pPr marL="0" algn="just" defTabSz="914400" rtl="0" eaLnBrk="1" latinLnBrk="0" hangingPunct="1">
                        <a:spcAft>
                          <a:spcPts val="0"/>
                        </a:spcAft>
                      </a:pPr>
                      <a:endParaRPr lang="zh-CN" altLang="en-US" sz="2800" kern="1200" dirty="0">
                        <a:solidFill>
                          <a:srgbClr val="C00000"/>
                        </a:solidFill>
                        <a:latin typeface="楷体_GB2312" pitchFamily="49" charset="-122"/>
                        <a:ea typeface="楷体_GB2312" pitchFamily="49" charset="-122"/>
                        <a:cs typeface="+mn-cs"/>
                      </a:endParaRPr>
                    </a:p>
                  </a:txBody>
                  <a:tcPr marL="68575" marR="68575" marT="0" marB="0"/>
                </a:tc>
                <a:extLst>
                  <a:ext uri="{0D108BD9-81ED-4DB2-BD59-A6C34878D82A}">
                    <a16:rowId xmlns:a16="http://schemas.microsoft.com/office/drawing/2014/main" val="10001"/>
                  </a:ext>
                </a:extLst>
              </a:tr>
              <a:tr h="1077931">
                <a:tc>
                  <a:txBody>
                    <a:bodyPr/>
                    <a:lstStyle/>
                    <a:p>
                      <a:pPr algn="ctr">
                        <a:spcAft>
                          <a:spcPts val="0"/>
                        </a:spcAft>
                      </a:pPr>
                      <a:r>
                        <a:rPr lang="zh-CN" sz="2800" kern="100" dirty="0"/>
                        <a:t>实验结论</a:t>
                      </a:r>
                      <a:endParaRPr lang="zh-CN" sz="2800" kern="100" dirty="0">
                        <a:latin typeface="+mn-ea"/>
                        <a:ea typeface="+mn-ea"/>
                        <a:cs typeface="Times New Roman" panose="02020603050405020304"/>
                      </a:endParaRPr>
                    </a:p>
                  </a:txBody>
                  <a:tcPr marL="68575" marR="68575" marT="0" marB="0"/>
                </a:tc>
                <a:tc>
                  <a:txBody>
                    <a:bodyPr/>
                    <a:lstStyle/>
                    <a:p>
                      <a:pPr marL="0" algn="just" defTabSz="914400" rtl="0" eaLnBrk="1" latinLnBrk="0" hangingPunct="1">
                        <a:spcAft>
                          <a:spcPts val="0"/>
                        </a:spcAft>
                      </a:pPr>
                      <a:endParaRPr lang="en-US" altLang="zh-CN" sz="2800" kern="1200" dirty="0">
                        <a:solidFill>
                          <a:srgbClr val="C00000"/>
                        </a:solidFill>
                        <a:latin typeface="楷体_GB2312" pitchFamily="49" charset="-122"/>
                        <a:ea typeface="楷体_GB2312" pitchFamily="49" charset="-122"/>
                        <a:cs typeface="+mn-cs"/>
                      </a:endParaRPr>
                    </a:p>
                    <a:p>
                      <a:pPr marL="0" algn="just" defTabSz="914400" rtl="0" eaLnBrk="1" latinLnBrk="0" hangingPunct="1">
                        <a:spcAft>
                          <a:spcPts val="0"/>
                        </a:spcAft>
                      </a:pPr>
                      <a:endParaRPr lang="en-US" altLang="zh-CN" sz="2800" kern="1200" dirty="0">
                        <a:solidFill>
                          <a:srgbClr val="C00000"/>
                        </a:solidFill>
                        <a:latin typeface="楷体_GB2312" pitchFamily="49" charset="-122"/>
                        <a:ea typeface="楷体_GB2312" pitchFamily="49" charset="-122"/>
                        <a:cs typeface="+mn-cs"/>
                      </a:endParaRPr>
                    </a:p>
                  </a:txBody>
                  <a:tcPr marL="68575" marR="68575" marT="0" marB="0"/>
                </a:tc>
                <a:extLst>
                  <a:ext uri="{0D108BD9-81ED-4DB2-BD59-A6C34878D82A}">
                    <a16:rowId xmlns:a16="http://schemas.microsoft.com/office/drawing/2014/main" val="10002"/>
                  </a:ext>
                </a:extLst>
              </a:tr>
            </a:tbl>
          </a:graphicData>
        </a:graphic>
      </p:graphicFrame>
      <p:sp>
        <p:nvSpPr>
          <p:cNvPr id="5" name="TextBox 4">
            <a:extLst>
              <a:ext uri="{FF2B5EF4-FFF2-40B4-BE49-F238E27FC236}">
                <a16:creationId xmlns:a16="http://schemas.microsoft.com/office/drawing/2014/main" id="{B39EF0E3-EA6F-DB4E-8215-D51E8F50FD9E}"/>
              </a:ext>
            </a:extLst>
          </p:cNvPr>
          <p:cNvSpPr txBox="1">
            <a:spLocks noChangeArrowheads="1"/>
          </p:cNvSpPr>
          <p:nvPr/>
        </p:nvSpPr>
        <p:spPr bwMode="auto">
          <a:xfrm>
            <a:off x="2581275" y="1096963"/>
            <a:ext cx="581025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“我想，它们飞得这么低，怎么能看到遥远的家呢？”；在回家的路上，我推测蜜蜂可能找不到家了。</a:t>
            </a:r>
          </a:p>
        </p:txBody>
      </p:sp>
      <p:sp>
        <p:nvSpPr>
          <p:cNvPr id="6" name="TextBox 5">
            <a:extLst>
              <a:ext uri="{FF2B5EF4-FFF2-40B4-BE49-F238E27FC236}">
                <a16:creationId xmlns:a16="http://schemas.microsoft.com/office/drawing/2014/main" id="{48E23D58-4E1C-8F4C-922A-878A11BE64FF}"/>
              </a:ext>
            </a:extLst>
          </p:cNvPr>
          <p:cNvSpPr txBox="1">
            <a:spLocks noChangeArrowheads="1"/>
          </p:cNvSpPr>
          <p:nvPr/>
        </p:nvSpPr>
        <p:spPr bwMode="auto">
          <a:xfrm>
            <a:off x="2641600" y="2600325"/>
            <a:ext cx="56896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1.</a:t>
            </a: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有两只蜜蜂飞回来了！它们只用了四十分钟从四公里外的地方飞回，还带回了满身的花粉。</a:t>
            </a:r>
            <a:r>
              <a:rPr kumimoji="0" lang="en-US"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2.</a:t>
            </a: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二十只左右的蜜蜂中，至少有十五只没有迷失方向，准确无误地回到了家。</a:t>
            </a:r>
          </a:p>
        </p:txBody>
      </p:sp>
      <p:sp>
        <p:nvSpPr>
          <p:cNvPr id="7" name="TextBox 6">
            <a:extLst>
              <a:ext uri="{FF2B5EF4-FFF2-40B4-BE49-F238E27FC236}">
                <a16:creationId xmlns:a16="http://schemas.microsoft.com/office/drawing/2014/main" id="{B3D49855-9154-5344-B87C-64B4C3C0A66E}"/>
              </a:ext>
            </a:extLst>
          </p:cNvPr>
          <p:cNvSpPr txBox="1">
            <a:spLocks noChangeArrowheads="1"/>
          </p:cNvSpPr>
          <p:nvPr/>
        </p:nvSpPr>
        <p:spPr bwMode="auto">
          <a:xfrm>
            <a:off x="2722563" y="5121275"/>
            <a:ext cx="544671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蜜蜂靠的不是超常的记忆力，而是一种“我”无法解释的本能。</a:t>
            </a:r>
          </a:p>
        </p:txBody>
      </p:sp>
    </p:spTree>
    <p:extLst>
      <p:ext uri="{BB962C8B-B14F-4D97-AF65-F5344CB8AC3E}">
        <p14:creationId xmlns:p14="http://schemas.microsoft.com/office/powerpoint/2010/main" val="11167166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Bottom)">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Bottom)">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内容占位符 2">
            <a:extLst>
              <a:ext uri="{FF2B5EF4-FFF2-40B4-BE49-F238E27FC236}">
                <a16:creationId xmlns:a16="http://schemas.microsoft.com/office/drawing/2014/main" id="{0E66863A-08B1-E44D-AE33-E0F23B928A48}"/>
              </a:ext>
            </a:extLst>
          </p:cNvPr>
          <p:cNvSpPr>
            <a:spLocks noGrp="1"/>
          </p:cNvSpPr>
          <p:nvPr>
            <p:ph idx="1"/>
          </p:nvPr>
        </p:nvSpPr>
        <p:spPr>
          <a:xfrm>
            <a:off x="658813" y="1325563"/>
            <a:ext cx="7916862" cy="1052512"/>
          </a:xfrm>
        </p:spPr>
        <p:txBody>
          <a:bodyPr lIns="68580" tIns="34290" rIns="68580" bIns="34290"/>
          <a:lstStyle/>
          <a:p>
            <a:pPr marL="0" indent="601663" algn="just" eaLnBrk="1" hangingPunct="1">
              <a:lnSpc>
                <a:spcPts val="3800"/>
              </a:lnSpc>
              <a:spcBef>
                <a:spcPct val="0"/>
              </a:spcBef>
              <a:buFont typeface="Arial" panose="020B0604020202020204" pitchFamily="34" charset="0"/>
              <a:buNone/>
            </a:pPr>
            <a:r>
              <a:rPr lang="en-US" altLang="zh-CN">
                <a:latin typeface="宋体" panose="02010600030101010101" pitchFamily="2" charset="-122"/>
              </a:rPr>
              <a:t>2.</a:t>
            </a:r>
            <a:r>
              <a:rPr lang="zh-CN" altLang="en-US">
                <a:latin typeface="宋体" panose="02010600030101010101" pitchFamily="2" charset="-122"/>
              </a:rPr>
              <a:t>和同学交流一下，你从法布尔身上学到了什么？结合课文内容，说说你的看法。</a:t>
            </a:r>
          </a:p>
        </p:txBody>
      </p:sp>
      <p:sp>
        <p:nvSpPr>
          <p:cNvPr id="5" name="文本框 1">
            <a:extLst>
              <a:ext uri="{FF2B5EF4-FFF2-40B4-BE49-F238E27FC236}">
                <a16:creationId xmlns:a16="http://schemas.microsoft.com/office/drawing/2014/main" id="{A0EBA765-41A5-444C-AFCF-632FB8D5BBBA}"/>
              </a:ext>
            </a:extLst>
          </p:cNvPr>
          <p:cNvSpPr txBox="1">
            <a:spLocks noChangeArrowheads="1"/>
          </p:cNvSpPr>
          <p:nvPr/>
        </p:nvSpPr>
        <p:spPr bwMode="auto">
          <a:xfrm>
            <a:off x="706438" y="2528888"/>
            <a:ext cx="7970837" cy="265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600075">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600075"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①法布尔听说蜜蜂具有辨别方向的能力，不是盲目轻信，而是希望通过自己的实验来进行证实。说明他是一个有主见、勤思考、善行动的人。我们在日常的学习生活中，也应该学习他这样的精神，毕竟“耳听为虚，眼见为实”。</a:t>
            </a:r>
          </a:p>
        </p:txBody>
      </p:sp>
    </p:spTree>
    <p:extLst>
      <p:ext uri="{BB962C8B-B14F-4D97-AF65-F5344CB8AC3E}">
        <p14:creationId xmlns:p14="http://schemas.microsoft.com/office/powerpoint/2010/main" val="28172089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slide(fromBottom)">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文本框 1">
            <a:extLst>
              <a:ext uri="{FF2B5EF4-FFF2-40B4-BE49-F238E27FC236}">
                <a16:creationId xmlns:a16="http://schemas.microsoft.com/office/drawing/2014/main" id="{8C7DF348-E7C2-774A-9578-59F9DFC83E32}"/>
              </a:ext>
            </a:extLst>
          </p:cNvPr>
          <p:cNvSpPr txBox="1">
            <a:spLocks noChangeArrowheads="1"/>
          </p:cNvSpPr>
          <p:nvPr/>
        </p:nvSpPr>
        <p:spPr bwMode="auto">
          <a:xfrm>
            <a:off x="528638" y="974725"/>
            <a:ext cx="8086725"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600075">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600075"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②法布尔对实验的步骤进行了严格到底的把控，对于没有真实依据的内容不轻易下结论，也敢于承认自己无法解释的知识。可见他是一个具有严谨的科学态度和实事求是的科学作风的人。这样的态度值得我们学习。</a:t>
            </a:r>
            <a:endParaRPr kumimoji="0" lang="en-US" altLang="zh-CN"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endParaRPr>
          </a:p>
          <a:p>
            <a:pPr marL="0" marR="0" lvl="0" indent="600075"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③法布尔从小对昆虫有极大的兴趣和热情，并愿意花费时间精力去观察、探索，我们也应该学习他这种留心观察、积极思考的态度，学会与大自然和谐相处。</a:t>
            </a:r>
          </a:p>
        </p:txBody>
      </p:sp>
    </p:spTree>
    <p:extLst>
      <p:ext uri="{BB962C8B-B14F-4D97-AF65-F5344CB8AC3E}">
        <p14:creationId xmlns:p14="http://schemas.microsoft.com/office/powerpoint/2010/main" val="12574738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lide(fromBottom)">
                                      <p:cBhvr>
                                        <p:cTn id="7" dur="500"/>
                                        <p:tgtEl>
                                          <p:spTgt spid="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lide(fromBottom)">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圆角矩形 5">
            <a:extLst>
              <a:ext uri="{FF2B5EF4-FFF2-40B4-BE49-F238E27FC236}">
                <a16:creationId xmlns:a16="http://schemas.microsoft.com/office/drawing/2014/main" id="{5D45A134-DE24-B94E-90C9-4F85C972A01A}"/>
              </a:ext>
            </a:extLst>
          </p:cNvPr>
          <p:cNvSpPr/>
          <p:nvPr/>
        </p:nvSpPr>
        <p:spPr>
          <a:xfrm>
            <a:off x="446088" y="973138"/>
            <a:ext cx="2460625" cy="655637"/>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1">
              <a:ln>
                <a:noFill/>
              </a:ln>
              <a:solidFill>
                <a:prstClr val="white"/>
              </a:solidFill>
              <a:effectLst/>
              <a:uLnTx/>
              <a:uFillTx/>
              <a:latin typeface="Calibri"/>
              <a:ea typeface="宋体" panose="02010600030101010101" pitchFamily="2" charset="-122"/>
              <a:cs typeface="+mn-cs"/>
            </a:endParaRPr>
          </a:p>
        </p:txBody>
      </p:sp>
      <p:sp>
        <p:nvSpPr>
          <p:cNvPr id="53251" name="文本框 9">
            <a:extLst>
              <a:ext uri="{FF2B5EF4-FFF2-40B4-BE49-F238E27FC236}">
                <a16:creationId xmlns:a16="http://schemas.microsoft.com/office/drawing/2014/main" id="{0693514F-8008-8543-A593-031567B15C8B}"/>
              </a:ext>
            </a:extLst>
          </p:cNvPr>
          <p:cNvSpPr txBox="1">
            <a:spLocks noChangeArrowheads="1"/>
          </p:cNvSpPr>
          <p:nvPr/>
        </p:nvSpPr>
        <p:spPr bwMode="auto">
          <a:xfrm>
            <a:off x="1022350" y="1017588"/>
            <a:ext cx="21415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zh-CN" sz="3200" b="1" i="0" u="none" strike="noStrike" kern="1200" cap="none" spc="0" normalizeH="0" baseline="0" noProof="0">
                <a:ln>
                  <a:noFill/>
                </a:ln>
                <a:solidFill>
                  <a:prstClr val="white"/>
                </a:solidFill>
                <a:effectLst/>
                <a:uLnTx/>
                <a:uFillTx/>
                <a:latin typeface="黑体" panose="02010609060101010101" pitchFamily="49" charset="-122"/>
                <a:ea typeface="黑体" panose="02010609060101010101" pitchFamily="49" charset="-122"/>
                <a:cs typeface="+mn-cs"/>
              </a:rPr>
              <a:t>课后习题</a:t>
            </a:r>
          </a:p>
        </p:txBody>
      </p:sp>
      <p:pic>
        <p:nvPicPr>
          <p:cNvPr id="53252" name="内容占位符 3" descr="练习(1)">
            <a:extLst>
              <a:ext uri="{FF2B5EF4-FFF2-40B4-BE49-F238E27FC236}">
                <a16:creationId xmlns:a16="http://schemas.microsoft.com/office/drawing/2014/main" id="{67090646-F534-D24F-9A7A-FB4CC76702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088" y="971550"/>
            <a:ext cx="6572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内容占位符 2">
            <a:extLst>
              <a:ext uri="{FF2B5EF4-FFF2-40B4-BE49-F238E27FC236}">
                <a16:creationId xmlns:a16="http://schemas.microsoft.com/office/drawing/2014/main" id="{F73111C7-A1CD-AA44-8453-F5250D47AD51}"/>
              </a:ext>
            </a:extLst>
          </p:cNvPr>
          <p:cNvSpPr>
            <a:spLocks noGrp="1"/>
          </p:cNvSpPr>
          <p:nvPr>
            <p:ph idx="1"/>
          </p:nvPr>
        </p:nvSpPr>
        <p:spPr>
          <a:xfrm>
            <a:off x="677863" y="1914525"/>
            <a:ext cx="7877175" cy="909638"/>
          </a:xfrm>
        </p:spPr>
        <p:txBody>
          <a:bodyPr lIns="68580" tIns="34290" rIns="68580" bIns="34290"/>
          <a:lstStyle/>
          <a:p>
            <a:pPr marL="0" indent="601663" algn="just" eaLnBrk="1" hangingPunct="1">
              <a:lnSpc>
                <a:spcPts val="3800"/>
              </a:lnSpc>
              <a:spcBef>
                <a:spcPct val="0"/>
              </a:spcBef>
              <a:buFont typeface="Arial" panose="020B0604020202020204" pitchFamily="34" charset="0"/>
              <a:buNone/>
            </a:pPr>
            <a:r>
              <a:rPr lang="zh-CN" altLang="en-US">
                <a:latin typeface="宋体" panose="02010600030101010101" pitchFamily="2" charset="-122"/>
              </a:rPr>
              <a:t>你还知道哪些有关蜜蜂的有趣知识呢？将你搜集到的相关知识和同学们一起分享一下吧！</a:t>
            </a:r>
            <a:endParaRPr lang="zh-CN" altLang="en-US"/>
          </a:p>
        </p:txBody>
      </p:sp>
      <p:sp>
        <p:nvSpPr>
          <p:cNvPr id="9" name="文本框 1">
            <a:extLst>
              <a:ext uri="{FF2B5EF4-FFF2-40B4-BE49-F238E27FC236}">
                <a16:creationId xmlns:a16="http://schemas.microsoft.com/office/drawing/2014/main" id="{C2A6E402-3833-AD46-90DE-898B39FA8820}"/>
              </a:ext>
            </a:extLst>
          </p:cNvPr>
          <p:cNvSpPr txBox="1">
            <a:spLocks noChangeArrowheads="1"/>
          </p:cNvSpPr>
          <p:nvPr/>
        </p:nvSpPr>
        <p:spPr bwMode="auto">
          <a:xfrm>
            <a:off x="568325" y="3017838"/>
            <a:ext cx="8007350"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600075">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600075"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①蜜蜂是靠太阳来辨别方向的：一天之中，蜜蜂飞舞的方向随着时间不同而变化。它依靠蜂房、采蜜地点和太阳三个点来定位。蜂房是三角形的顶点，而顶点角的大小由两条线来决定：一条从蜂房到太阳，另一条从蜂房到采蜜地点，这两条线所夹的角叫“太阳角”，是蜜蜂的“方向盘”。</a:t>
            </a:r>
          </a:p>
        </p:txBody>
      </p:sp>
    </p:spTree>
    <p:extLst>
      <p:ext uri="{BB962C8B-B14F-4D97-AF65-F5344CB8AC3E}">
        <p14:creationId xmlns:p14="http://schemas.microsoft.com/office/powerpoint/2010/main" val="1948418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slide(fromBottom)">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9157" name="Picture 5">
            <a:extLst>
              <a:ext uri="{FF2B5EF4-FFF2-40B4-BE49-F238E27FC236}">
                <a16:creationId xmlns:a16="http://schemas.microsoft.com/office/drawing/2014/main" id="{8E169F95-86BD-0341-91E3-F21D32F3AD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190625"/>
            <a:ext cx="7315200" cy="252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1">
            <a:extLst>
              <a:ext uri="{FF2B5EF4-FFF2-40B4-BE49-F238E27FC236}">
                <a16:creationId xmlns:a16="http://schemas.microsoft.com/office/drawing/2014/main" id="{CB676A88-485E-0846-B377-D5BDC90B2C86}"/>
              </a:ext>
            </a:extLst>
          </p:cNvPr>
          <p:cNvSpPr txBox="1">
            <a:spLocks noChangeArrowheads="1"/>
          </p:cNvSpPr>
          <p:nvPr/>
        </p:nvSpPr>
        <p:spPr bwMode="auto">
          <a:xfrm>
            <a:off x="396875" y="3717925"/>
            <a:ext cx="835025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600075">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600075"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蜜蜂有时从上往下飞，有时从下朝上飞，而飞行直线同地面垂直线的夹角，相等于太阳角。它正是从这种角度的大小来确定采蜜地点和方向的。</a:t>
            </a:r>
            <a:endParaRPr kumimoji="0" lang="en-US" altLang="zh-CN"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endParaRPr>
          </a:p>
          <a:p>
            <a:pPr marL="0" marR="0" lvl="0" indent="600075"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endPar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endParaRPr>
          </a:p>
        </p:txBody>
      </p:sp>
    </p:spTree>
    <p:extLst>
      <p:ext uri="{BB962C8B-B14F-4D97-AF65-F5344CB8AC3E}">
        <p14:creationId xmlns:p14="http://schemas.microsoft.com/office/powerpoint/2010/main" val="18081763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49157"/>
                                        </p:tgtEl>
                                        <p:attrNameLst>
                                          <p:attrName>style.visibility</p:attrName>
                                        </p:attrNameLst>
                                      </p:cBhvr>
                                      <p:to>
                                        <p:strVal val="visible"/>
                                      </p:to>
                                    </p:set>
                                    <p:anim to="" calcmode="lin" valueType="num">
                                      <p:cBhvr>
                                        <p:cTn id="7" dur="1" fill="hold"/>
                                        <p:tgtEl>
                                          <p:spTgt spid="49157"/>
                                        </p:tgtEl>
                                      </p:cBhvr>
                                    </p:anim>
                                  </p:childTnLst>
                                </p:cTn>
                              </p:par>
                            </p:childTnLst>
                          </p:cTn>
                        </p:par>
                        <p:par>
                          <p:cTn id="8" fill="hold" nodeType="afterGroup">
                            <p:stCondLst>
                              <p:cond delay="1"/>
                            </p:stCondLst>
                            <p:childTnLst>
                              <p:par>
                                <p:cTn id="9" presetID="12" presetClass="entr" presetSubtype="4"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slide(fromBottom)">
                                      <p:cBhvr>
                                        <p:cTn id="11"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5298" name="文本框 1">
            <a:extLst>
              <a:ext uri="{FF2B5EF4-FFF2-40B4-BE49-F238E27FC236}">
                <a16:creationId xmlns:a16="http://schemas.microsoft.com/office/drawing/2014/main" id="{67BA2162-5C37-8240-97D7-A129C4CA97E8}"/>
              </a:ext>
            </a:extLst>
          </p:cNvPr>
          <p:cNvSpPr txBox="1">
            <a:spLocks noChangeArrowheads="1"/>
          </p:cNvSpPr>
          <p:nvPr/>
        </p:nvSpPr>
        <p:spPr bwMode="auto">
          <a:xfrm>
            <a:off x="644525" y="1744663"/>
            <a:ext cx="776287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600075">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600075"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同时蜜蜂的头上有一对奇异的复眼，每只复眼由</a:t>
            </a:r>
            <a:r>
              <a:rPr kumimoji="0" lang="en-US" altLang="zh-CN"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6300</a:t>
            </a: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个单眼组成，蜜蜂就是用众多的单眼来感受太阳偏振光，即使乌云蔽日，它们也能根据太阳方位的变化，进行时间、方向的校正。</a:t>
            </a:r>
          </a:p>
        </p:txBody>
      </p:sp>
    </p:spTree>
    <p:extLst>
      <p:ext uri="{BB962C8B-B14F-4D97-AF65-F5344CB8AC3E}">
        <p14:creationId xmlns:p14="http://schemas.microsoft.com/office/powerpoint/2010/main" val="16316432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77826" name="Picture 2" descr="C:\Documents and Settings\Administrator\桌面\课件 人三（下）-第四单元\图片\14\1.jpg">
            <a:extLst>
              <a:ext uri="{FF2B5EF4-FFF2-40B4-BE49-F238E27FC236}">
                <a16:creationId xmlns:a16="http://schemas.microsoft.com/office/drawing/2014/main" id="{995DC349-DCB4-BC49-9B15-64FCD7EC2F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3338" y="1685925"/>
            <a:ext cx="3773487" cy="304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1">
            <a:extLst>
              <a:ext uri="{FF2B5EF4-FFF2-40B4-BE49-F238E27FC236}">
                <a16:creationId xmlns:a16="http://schemas.microsoft.com/office/drawing/2014/main" id="{F655D695-7354-4648-8848-A1DBF720CBE0}"/>
              </a:ext>
            </a:extLst>
          </p:cNvPr>
          <p:cNvSpPr txBox="1">
            <a:spLocks noChangeArrowheads="1"/>
          </p:cNvSpPr>
          <p:nvPr/>
        </p:nvSpPr>
        <p:spPr bwMode="auto">
          <a:xfrm>
            <a:off x="328613" y="1331913"/>
            <a:ext cx="4705350" cy="419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600075">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600075"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②蜜蜂舞亦称收获舞。蜜蜂的工蜂外出发现花蜜或花粉归巢时，到巢脾上密集的蜂群当中，一边激烈地振动着腹部，一边按</a:t>
            </a:r>
            <a:r>
              <a:rPr kumimoji="0" lang="en-US" altLang="zh-CN"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8</a:t>
            </a: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字形步行作盘旋行动，这是对同巢工蜂使之通知蜜源存在的报信的一种形式。</a:t>
            </a:r>
            <a:endParaRPr kumimoji="0" lang="en-US" altLang="zh-CN"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endParaRPr>
          </a:p>
        </p:txBody>
      </p:sp>
    </p:spTree>
    <p:extLst>
      <p:ext uri="{BB962C8B-B14F-4D97-AF65-F5344CB8AC3E}">
        <p14:creationId xmlns:p14="http://schemas.microsoft.com/office/powerpoint/2010/main" val="39461317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lide(fromBottom)">
                                      <p:cBhvr>
                                        <p:cTn id="7" dur="500"/>
                                        <p:tgtEl>
                                          <p:spTgt spid="6">
                                            <p:txEl>
                                              <p:pRg st="0" end="0"/>
                                            </p:txEl>
                                          </p:spTgt>
                                        </p:tgtEl>
                                      </p:cBhvr>
                                    </p:animEffect>
                                  </p:childTnLst>
                                </p:cTn>
                              </p:par>
                            </p:childTnLst>
                          </p:cTn>
                        </p:par>
                        <p:par>
                          <p:cTn id="8" fill="hold" nodeType="afterGroup">
                            <p:stCondLst>
                              <p:cond delay="500"/>
                            </p:stCondLst>
                            <p:childTnLst>
                              <p:par>
                                <p:cTn id="9" presetID="24" presetClass="entr" presetSubtype="0" fill="hold" nodeType="afterEffect">
                                  <p:stCondLst>
                                    <p:cond delay="0"/>
                                  </p:stCondLst>
                                  <p:childTnLst>
                                    <p:set>
                                      <p:cBhvr>
                                        <p:cTn id="10" dur="1" fill="hold">
                                          <p:stCondLst>
                                            <p:cond delay="0"/>
                                          </p:stCondLst>
                                        </p:cTn>
                                        <p:tgtEl>
                                          <p:spTgt spid="77826"/>
                                        </p:tgtEl>
                                        <p:attrNameLst>
                                          <p:attrName>style.visibility</p:attrName>
                                        </p:attrNameLst>
                                      </p:cBhvr>
                                      <p:to>
                                        <p:strVal val="visible"/>
                                      </p:to>
                                    </p:set>
                                    <p:anim to="" calcmode="lin" valueType="num">
                                      <p:cBhvr>
                                        <p:cTn id="11" dur="1" fill="hold"/>
                                        <p:tgtEl>
                                          <p:spTgt spid="7782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78857" name="Picture 9">
            <a:extLst>
              <a:ext uri="{FF2B5EF4-FFF2-40B4-BE49-F238E27FC236}">
                <a16:creationId xmlns:a16="http://schemas.microsoft.com/office/drawing/2014/main" id="{4A6B3F42-1ABC-AD4A-9025-487A70BAE0E0}"/>
              </a:ext>
            </a:extLst>
          </p:cNvPr>
          <p:cNvPicPr>
            <a:picLocks noChangeAspect="1" noChangeArrowheads="1"/>
          </p:cNvPicPr>
          <p:nvPr/>
        </p:nvPicPr>
        <p:blipFill>
          <a:blip r:embed="rId3"/>
          <a:srcRect t="60893"/>
          <a:stretch>
            <a:fillRect/>
          </a:stretch>
        </p:blipFill>
        <p:spPr bwMode="auto">
          <a:xfrm>
            <a:off x="2479038" y="3495184"/>
            <a:ext cx="2296160" cy="590073"/>
          </a:xfrm>
          <a:prstGeom prst="rect">
            <a:avLst/>
          </a:prstGeom>
          <a:ln>
            <a:noFill/>
          </a:ln>
          <a:effectLst>
            <a:softEdge rad="112500"/>
          </a:effectLst>
        </p:spPr>
      </p:pic>
      <p:sp>
        <p:nvSpPr>
          <p:cNvPr id="6" name="文本框 1">
            <a:extLst>
              <a:ext uri="{FF2B5EF4-FFF2-40B4-BE49-F238E27FC236}">
                <a16:creationId xmlns:a16="http://schemas.microsoft.com/office/drawing/2014/main" id="{12CA3A24-1553-D649-BB71-2579C85E4066}"/>
              </a:ext>
            </a:extLst>
          </p:cNvPr>
          <p:cNvSpPr txBox="1">
            <a:spLocks noChangeArrowheads="1"/>
          </p:cNvSpPr>
          <p:nvPr/>
        </p:nvSpPr>
        <p:spPr bwMode="auto">
          <a:xfrm>
            <a:off x="406400" y="985838"/>
            <a:ext cx="83915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600075">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600075"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此外，跳舞的快慢及当时发出的断断续续的翅振动频率和距离成反比，借此也传达了蜜源的距离。跳舞的延续时间越长，则表示蜜源越丰富，需要出动较多的工蜂。</a:t>
            </a:r>
          </a:p>
        </p:txBody>
      </p:sp>
      <p:pic>
        <p:nvPicPr>
          <p:cNvPr id="78852" name="Picture 4">
            <a:extLst>
              <a:ext uri="{FF2B5EF4-FFF2-40B4-BE49-F238E27FC236}">
                <a16:creationId xmlns:a16="http://schemas.microsoft.com/office/drawing/2014/main" id="{BF74D72F-4EBC-CF46-B747-E574E362CE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1450" y="3006725"/>
            <a:ext cx="2857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3" name="Picture 5">
            <a:extLst>
              <a:ext uri="{FF2B5EF4-FFF2-40B4-BE49-F238E27FC236}">
                <a16:creationId xmlns:a16="http://schemas.microsoft.com/office/drawing/2014/main" id="{C0CAC803-4F00-A548-8C71-18281D4E918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0025" y="2976563"/>
            <a:ext cx="20955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4" name="Picture 6">
            <a:extLst>
              <a:ext uri="{FF2B5EF4-FFF2-40B4-BE49-F238E27FC236}">
                <a16:creationId xmlns:a16="http://schemas.microsoft.com/office/drawing/2014/main" id="{E901DC40-060E-7242-B8DF-203AD82873C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35213" y="5605463"/>
            <a:ext cx="268605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5" name="Picture 7">
            <a:extLst>
              <a:ext uri="{FF2B5EF4-FFF2-40B4-BE49-F238E27FC236}">
                <a16:creationId xmlns:a16="http://schemas.microsoft.com/office/drawing/2014/main" id="{D1844285-B0D4-094F-B074-376E294D9AF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89700" y="4679950"/>
            <a:ext cx="2325688"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6" name="Picture 8" descr="C:\Documents and Settings\Administrator\桌面\课件 人三（下）-第四单元\图片\14\1.1.1">
            <a:extLst>
              <a:ext uri="{FF2B5EF4-FFF2-40B4-BE49-F238E27FC236}">
                <a16:creationId xmlns:a16="http://schemas.microsoft.com/office/drawing/2014/main" id="{44B838F5-457D-794C-A043-4199B09FA6D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56758" b="61450"/>
          <a:stretch>
            <a:fillRect/>
          </a:stretch>
        </p:blipFill>
        <p:spPr bwMode="auto">
          <a:xfrm rot="2811115">
            <a:off x="1039812" y="4479926"/>
            <a:ext cx="665163"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descr="C:\Documents and Settings\Administrator\桌面\课件 人三（下）-第四单元\图片\14\1.1.1">
            <a:extLst>
              <a:ext uri="{FF2B5EF4-FFF2-40B4-BE49-F238E27FC236}">
                <a16:creationId xmlns:a16="http://schemas.microsoft.com/office/drawing/2014/main" id="{8FE9F8C1-4C0F-4C40-B8EC-3BBF0EA4BD1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60213" t="63901"/>
          <a:stretch>
            <a:fillRect/>
          </a:stretch>
        </p:blipFill>
        <p:spPr bwMode="auto">
          <a:xfrm rot="-5187570">
            <a:off x="5610225" y="5073651"/>
            <a:ext cx="58737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8" descr="C:\Documents and Settings\Administrator\桌面\课件 人三（下）-第四单元\图片\14\1.1.1">
            <a:extLst>
              <a:ext uri="{FF2B5EF4-FFF2-40B4-BE49-F238E27FC236}">
                <a16:creationId xmlns:a16="http://schemas.microsoft.com/office/drawing/2014/main" id="{D650C852-F164-9449-8EC9-2BB253EEA27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56758" b="61450"/>
          <a:stretch>
            <a:fillRect/>
          </a:stretch>
        </p:blipFill>
        <p:spPr bwMode="auto">
          <a:xfrm rot="5771079">
            <a:off x="1566863" y="4502150"/>
            <a:ext cx="73977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直接连接符 14">
            <a:extLst>
              <a:ext uri="{FF2B5EF4-FFF2-40B4-BE49-F238E27FC236}">
                <a16:creationId xmlns:a16="http://schemas.microsoft.com/office/drawing/2014/main" id="{CA6C52F9-6712-2042-87A3-3844DF75FD8D}"/>
              </a:ext>
            </a:extLst>
          </p:cNvPr>
          <p:cNvCxnSpPr/>
          <p:nvPr/>
        </p:nvCxnSpPr>
        <p:spPr>
          <a:xfrm rot="5400000">
            <a:off x="1075532" y="5412581"/>
            <a:ext cx="509588" cy="22225"/>
          </a:xfrm>
          <a:prstGeom prst="line">
            <a:avLst/>
          </a:prstGeom>
        </p:spPr>
        <p:style>
          <a:lnRef idx="1">
            <a:schemeClr val="accent6"/>
          </a:lnRef>
          <a:fillRef idx="0">
            <a:schemeClr val="accent6"/>
          </a:fillRef>
          <a:effectRef idx="0">
            <a:schemeClr val="accent6"/>
          </a:effectRef>
          <a:fontRef idx="minor">
            <a:schemeClr val="tx1"/>
          </a:fontRef>
        </p:style>
      </p:cxnSp>
      <p:pic>
        <p:nvPicPr>
          <p:cNvPr id="16" name="Picture 8" descr="C:\Documents and Settings\Administrator\桌面\课件 人三（下）-第四单元\图片\14\1.1.1">
            <a:extLst>
              <a:ext uri="{FF2B5EF4-FFF2-40B4-BE49-F238E27FC236}">
                <a16:creationId xmlns:a16="http://schemas.microsoft.com/office/drawing/2014/main" id="{FBAA5A44-5273-224A-B014-5FCD5F4D258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56758" b="61450"/>
          <a:stretch>
            <a:fillRect/>
          </a:stretch>
        </p:blipFill>
        <p:spPr bwMode="auto">
          <a:xfrm rot="2811115">
            <a:off x="1050132" y="5730081"/>
            <a:ext cx="66675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任意多边形 20">
            <a:extLst>
              <a:ext uri="{FF2B5EF4-FFF2-40B4-BE49-F238E27FC236}">
                <a16:creationId xmlns:a16="http://schemas.microsoft.com/office/drawing/2014/main" id="{C302D1C0-DB16-604B-BC86-EFBFD66EA29A}"/>
              </a:ext>
            </a:extLst>
          </p:cNvPr>
          <p:cNvSpPr/>
          <p:nvPr/>
        </p:nvSpPr>
        <p:spPr>
          <a:xfrm>
            <a:off x="549275" y="4864100"/>
            <a:ext cx="688975" cy="1320800"/>
          </a:xfrm>
          <a:custGeom>
            <a:avLst/>
            <a:gdLst>
              <a:gd name="connsiteX0" fmla="*/ 419335 w 519570"/>
              <a:gd name="connsiteY0" fmla="*/ 74970 h 1477050"/>
              <a:gd name="connsiteX1" fmla="*/ 399015 w 519570"/>
              <a:gd name="connsiteY1" fmla="*/ 14010 h 1477050"/>
              <a:gd name="connsiteX2" fmla="*/ 114535 w 519570"/>
              <a:gd name="connsiteY2" fmla="*/ 74970 h 1477050"/>
              <a:gd name="connsiteX3" fmla="*/ 33255 w 519570"/>
              <a:gd name="connsiteY3" fmla="*/ 156250 h 1477050"/>
              <a:gd name="connsiteX4" fmla="*/ 33255 w 519570"/>
              <a:gd name="connsiteY4" fmla="*/ 440730 h 1477050"/>
              <a:gd name="connsiteX5" fmla="*/ 53575 w 519570"/>
              <a:gd name="connsiteY5" fmla="*/ 664250 h 1477050"/>
              <a:gd name="connsiteX6" fmla="*/ 94215 w 519570"/>
              <a:gd name="connsiteY6" fmla="*/ 1050330 h 1477050"/>
              <a:gd name="connsiteX7" fmla="*/ 114535 w 519570"/>
              <a:gd name="connsiteY7" fmla="*/ 1294170 h 1477050"/>
              <a:gd name="connsiteX8" fmla="*/ 134855 w 519570"/>
              <a:gd name="connsiteY8" fmla="*/ 1375450 h 1477050"/>
              <a:gd name="connsiteX9" fmla="*/ 256775 w 519570"/>
              <a:gd name="connsiteY9" fmla="*/ 1477050 h 1477050"/>
              <a:gd name="connsiteX10" fmla="*/ 439655 w 519570"/>
              <a:gd name="connsiteY10" fmla="*/ 1416090 h 1477050"/>
              <a:gd name="connsiteX11" fmla="*/ 500615 w 519570"/>
              <a:gd name="connsiteY11" fmla="*/ 1355130 h 147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9570" h="1477050">
                <a:moveTo>
                  <a:pt x="419335" y="74970"/>
                </a:moveTo>
                <a:cubicBezTo>
                  <a:pt x="412562" y="54650"/>
                  <a:pt x="420089" y="17842"/>
                  <a:pt x="399015" y="14010"/>
                </a:cubicBezTo>
                <a:cubicBezTo>
                  <a:pt x="321958" y="0"/>
                  <a:pt x="187154" y="20506"/>
                  <a:pt x="114535" y="74970"/>
                </a:cubicBezTo>
                <a:cubicBezTo>
                  <a:pt x="83882" y="97959"/>
                  <a:pt x="60348" y="129157"/>
                  <a:pt x="33255" y="156250"/>
                </a:cubicBezTo>
                <a:cubicBezTo>
                  <a:pt x="0" y="322524"/>
                  <a:pt x="10730" y="215479"/>
                  <a:pt x="33255" y="440730"/>
                </a:cubicBezTo>
                <a:cubicBezTo>
                  <a:pt x="40699" y="515173"/>
                  <a:pt x="46131" y="589807"/>
                  <a:pt x="53575" y="664250"/>
                </a:cubicBezTo>
                <a:cubicBezTo>
                  <a:pt x="85441" y="982910"/>
                  <a:pt x="63321" y="710492"/>
                  <a:pt x="94215" y="1050330"/>
                </a:cubicBezTo>
                <a:cubicBezTo>
                  <a:pt x="101599" y="1131557"/>
                  <a:pt x="104419" y="1213238"/>
                  <a:pt x="114535" y="1294170"/>
                </a:cubicBezTo>
                <a:cubicBezTo>
                  <a:pt x="117999" y="1321882"/>
                  <a:pt x="120999" y="1351202"/>
                  <a:pt x="134855" y="1375450"/>
                </a:cubicBezTo>
                <a:cubicBezTo>
                  <a:pt x="158925" y="1417573"/>
                  <a:pt x="217930" y="1451153"/>
                  <a:pt x="256775" y="1477050"/>
                </a:cubicBezTo>
                <a:cubicBezTo>
                  <a:pt x="320765" y="1464252"/>
                  <a:pt x="386521" y="1460368"/>
                  <a:pt x="439655" y="1416090"/>
                </a:cubicBezTo>
                <a:cubicBezTo>
                  <a:pt x="519570" y="1349494"/>
                  <a:pt x="446023" y="1355130"/>
                  <a:pt x="500615" y="1355130"/>
                </a:cubicBezTo>
              </a:path>
            </a:pathLst>
          </a:custGeom>
        </p:spPr>
        <p:style>
          <a:lnRef idx="1">
            <a:schemeClr val="accent6"/>
          </a:lnRef>
          <a:fillRef idx="0">
            <a:schemeClr val="accent6"/>
          </a:fillRef>
          <a:effectRef idx="0">
            <a:schemeClr val="accent6"/>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2" name="任意多边形 21">
            <a:extLst>
              <a:ext uri="{FF2B5EF4-FFF2-40B4-BE49-F238E27FC236}">
                <a16:creationId xmlns:a16="http://schemas.microsoft.com/office/drawing/2014/main" id="{8F468765-DA6A-A640-B024-84BD0B3F810C}"/>
              </a:ext>
            </a:extLst>
          </p:cNvPr>
          <p:cNvSpPr/>
          <p:nvPr/>
        </p:nvSpPr>
        <p:spPr>
          <a:xfrm flipH="1">
            <a:off x="1524000" y="5006975"/>
            <a:ext cx="792163" cy="1258888"/>
          </a:xfrm>
          <a:custGeom>
            <a:avLst/>
            <a:gdLst>
              <a:gd name="connsiteX0" fmla="*/ 419335 w 519570"/>
              <a:gd name="connsiteY0" fmla="*/ 74970 h 1477050"/>
              <a:gd name="connsiteX1" fmla="*/ 399015 w 519570"/>
              <a:gd name="connsiteY1" fmla="*/ 14010 h 1477050"/>
              <a:gd name="connsiteX2" fmla="*/ 114535 w 519570"/>
              <a:gd name="connsiteY2" fmla="*/ 74970 h 1477050"/>
              <a:gd name="connsiteX3" fmla="*/ 33255 w 519570"/>
              <a:gd name="connsiteY3" fmla="*/ 156250 h 1477050"/>
              <a:gd name="connsiteX4" fmla="*/ 33255 w 519570"/>
              <a:gd name="connsiteY4" fmla="*/ 440730 h 1477050"/>
              <a:gd name="connsiteX5" fmla="*/ 53575 w 519570"/>
              <a:gd name="connsiteY5" fmla="*/ 664250 h 1477050"/>
              <a:gd name="connsiteX6" fmla="*/ 94215 w 519570"/>
              <a:gd name="connsiteY6" fmla="*/ 1050330 h 1477050"/>
              <a:gd name="connsiteX7" fmla="*/ 114535 w 519570"/>
              <a:gd name="connsiteY7" fmla="*/ 1294170 h 1477050"/>
              <a:gd name="connsiteX8" fmla="*/ 134855 w 519570"/>
              <a:gd name="connsiteY8" fmla="*/ 1375450 h 1477050"/>
              <a:gd name="connsiteX9" fmla="*/ 256775 w 519570"/>
              <a:gd name="connsiteY9" fmla="*/ 1477050 h 1477050"/>
              <a:gd name="connsiteX10" fmla="*/ 439655 w 519570"/>
              <a:gd name="connsiteY10" fmla="*/ 1416090 h 1477050"/>
              <a:gd name="connsiteX11" fmla="*/ 500615 w 519570"/>
              <a:gd name="connsiteY11" fmla="*/ 1355130 h 147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9570" h="1477050">
                <a:moveTo>
                  <a:pt x="419335" y="74970"/>
                </a:moveTo>
                <a:cubicBezTo>
                  <a:pt x="412562" y="54650"/>
                  <a:pt x="420089" y="17842"/>
                  <a:pt x="399015" y="14010"/>
                </a:cubicBezTo>
                <a:cubicBezTo>
                  <a:pt x="321958" y="0"/>
                  <a:pt x="187154" y="20506"/>
                  <a:pt x="114535" y="74970"/>
                </a:cubicBezTo>
                <a:cubicBezTo>
                  <a:pt x="83882" y="97959"/>
                  <a:pt x="60348" y="129157"/>
                  <a:pt x="33255" y="156250"/>
                </a:cubicBezTo>
                <a:cubicBezTo>
                  <a:pt x="0" y="322524"/>
                  <a:pt x="10730" y="215479"/>
                  <a:pt x="33255" y="440730"/>
                </a:cubicBezTo>
                <a:cubicBezTo>
                  <a:pt x="40699" y="515173"/>
                  <a:pt x="46131" y="589807"/>
                  <a:pt x="53575" y="664250"/>
                </a:cubicBezTo>
                <a:cubicBezTo>
                  <a:pt x="85441" y="982910"/>
                  <a:pt x="63321" y="710492"/>
                  <a:pt x="94215" y="1050330"/>
                </a:cubicBezTo>
                <a:cubicBezTo>
                  <a:pt x="101599" y="1131557"/>
                  <a:pt x="104419" y="1213238"/>
                  <a:pt x="114535" y="1294170"/>
                </a:cubicBezTo>
                <a:cubicBezTo>
                  <a:pt x="117999" y="1321882"/>
                  <a:pt x="120999" y="1351202"/>
                  <a:pt x="134855" y="1375450"/>
                </a:cubicBezTo>
                <a:cubicBezTo>
                  <a:pt x="158925" y="1417573"/>
                  <a:pt x="217930" y="1451153"/>
                  <a:pt x="256775" y="1477050"/>
                </a:cubicBezTo>
                <a:cubicBezTo>
                  <a:pt x="320765" y="1464252"/>
                  <a:pt x="386521" y="1460368"/>
                  <a:pt x="439655" y="1416090"/>
                </a:cubicBezTo>
                <a:cubicBezTo>
                  <a:pt x="519570" y="1349494"/>
                  <a:pt x="446023" y="1355130"/>
                  <a:pt x="500615" y="1355130"/>
                </a:cubicBezTo>
              </a:path>
            </a:pathLst>
          </a:custGeom>
        </p:spPr>
        <p:style>
          <a:lnRef idx="1">
            <a:schemeClr val="accent6"/>
          </a:lnRef>
          <a:fillRef idx="0">
            <a:schemeClr val="accent6"/>
          </a:fillRef>
          <a:effectRef idx="0">
            <a:schemeClr val="accent6"/>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4" name="环形箭头 23">
            <a:extLst>
              <a:ext uri="{FF2B5EF4-FFF2-40B4-BE49-F238E27FC236}">
                <a16:creationId xmlns:a16="http://schemas.microsoft.com/office/drawing/2014/main" id="{9EBB7A77-37E6-3241-98FE-45155A2AF3A3}"/>
              </a:ext>
            </a:extLst>
          </p:cNvPr>
          <p:cNvSpPr/>
          <p:nvPr/>
        </p:nvSpPr>
        <p:spPr>
          <a:xfrm flipH="1">
            <a:off x="1706563" y="2670175"/>
            <a:ext cx="2073275" cy="3535363"/>
          </a:xfrm>
          <a:prstGeom prst="circularArrow">
            <a:avLst>
              <a:gd name="adj1" fmla="val 12500"/>
              <a:gd name="adj2" fmla="val 1142319"/>
              <a:gd name="adj3" fmla="val 20457681"/>
              <a:gd name="adj4" fmla="val 14438067"/>
              <a:gd name="adj5" fmla="val 12500"/>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pic>
        <p:nvPicPr>
          <p:cNvPr id="78858" name="Picture 10" descr="C:\Documents and Settings\Administrator\桌面\图片1.jpg">
            <a:extLst>
              <a:ext uri="{FF2B5EF4-FFF2-40B4-BE49-F238E27FC236}">
                <a16:creationId xmlns:a16="http://schemas.microsoft.com/office/drawing/2014/main" id="{45043BC0-8719-BB44-B50E-2187682AC6C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27985" t="37244" r="49995" b="29326"/>
          <a:stretch>
            <a:fillRect/>
          </a:stretch>
        </p:blipFill>
        <p:spPr bwMode="auto">
          <a:xfrm>
            <a:off x="2743200" y="4051300"/>
            <a:ext cx="1849438" cy="154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8" descr="C:\Documents and Settings\Administrator\桌面\课件 人三（下）-第四单元\图片\14\1.1.1">
            <a:extLst>
              <a:ext uri="{FF2B5EF4-FFF2-40B4-BE49-F238E27FC236}">
                <a16:creationId xmlns:a16="http://schemas.microsoft.com/office/drawing/2014/main" id="{6E77F1A3-C91E-3B4C-BEDE-887EADC413A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60213" t="63901"/>
          <a:stretch>
            <a:fillRect/>
          </a:stretch>
        </p:blipFill>
        <p:spPr bwMode="auto">
          <a:xfrm rot="-5187570">
            <a:off x="5824538" y="5430837"/>
            <a:ext cx="585788"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8" descr="C:\Documents and Settings\Administrator\桌面\课件 人三（下）-第四单元\图片\14\1.1.1">
            <a:extLst>
              <a:ext uri="{FF2B5EF4-FFF2-40B4-BE49-F238E27FC236}">
                <a16:creationId xmlns:a16="http://schemas.microsoft.com/office/drawing/2014/main" id="{3E85DC70-6EDF-B24B-A495-E5020CE5E06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60213" t="63901"/>
          <a:stretch>
            <a:fillRect/>
          </a:stretch>
        </p:blipFill>
        <p:spPr bwMode="auto">
          <a:xfrm rot="-2787653">
            <a:off x="5000625" y="5743576"/>
            <a:ext cx="58737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弧形 28">
            <a:extLst>
              <a:ext uri="{FF2B5EF4-FFF2-40B4-BE49-F238E27FC236}">
                <a16:creationId xmlns:a16="http://schemas.microsoft.com/office/drawing/2014/main" id="{695F4E5F-DB23-3C4B-B0C6-7340D36B7C4F}"/>
              </a:ext>
            </a:extLst>
          </p:cNvPr>
          <p:cNvSpPr/>
          <p:nvPr/>
        </p:nvSpPr>
        <p:spPr>
          <a:xfrm rot="14161032">
            <a:off x="4576763" y="4456113"/>
            <a:ext cx="2198687" cy="1912937"/>
          </a:xfrm>
          <a:prstGeom prst="arc">
            <a:avLst>
              <a:gd name="adj1" fmla="val 15013246"/>
              <a:gd name="adj2" fmla="val 66088"/>
            </a:avLst>
          </a:prstGeom>
        </p:spPr>
        <p:style>
          <a:lnRef idx="1">
            <a:schemeClr val="accent6"/>
          </a:lnRef>
          <a:fillRef idx="0">
            <a:schemeClr val="accent6"/>
          </a:fillRef>
          <a:effectRef idx="0">
            <a:schemeClr val="accent6"/>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0" name="任意多边形 29">
            <a:extLst>
              <a:ext uri="{FF2B5EF4-FFF2-40B4-BE49-F238E27FC236}">
                <a16:creationId xmlns:a16="http://schemas.microsoft.com/office/drawing/2014/main" id="{9C5B2328-0E8C-E64D-B98B-EEE60A49655B}"/>
              </a:ext>
            </a:extLst>
          </p:cNvPr>
          <p:cNvSpPr/>
          <p:nvPr/>
        </p:nvSpPr>
        <p:spPr>
          <a:xfrm>
            <a:off x="5019675" y="4498975"/>
            <a:ext cx="914400" cy="609600"/>
          </a:xfrm>
          <a:custGeom>
            <a:avLst/>
            <a:gdLst>
              <a:gd name="connsiteX0" fmla="*/ 0 w 833120"/>
              <a:gd name="connsiteY0" fmla="*/ 60960 h 447040"/>
              <a:gd name="connsiteX1" fmla="*/ 284480 w 833120"/>
              <a:gd name="connsiteY1" fmla="*/ 0 h 447040"/>
              <a:gd name="connsiteX2" fmla="*/ 609600 w 833120"/>
              <a:gd name="connsiteY2" fmla="*/ 20320 h 447040"/>
              <a:gd name="connsiteX3" fmla="*/ 772160 w 833120"/>
              <a:gd name="connsiteY3" fmla="*/ 182880 h 447040"/>
              <a:gd name="connsiteX4" fmla="*/ 792480 w 833120"/>
              <a:gd name="connsiteY4" fmla="*/ 243840 h 447040"/>
              <a:gd name="connsiteX5" fmla="*/ 812800 w 833120"/>
              <a:gd name="connsiteY5" fmla="*/ 365760 h 447040"/>
              <a:gd name="connsiteX6" fmla="*/ 833120 w 833120"/>
              <a:gd name="connsiteY6" fmla="*/ 447040 h 447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120" h="447040">
                <a:moveTo>
                  <a:pt x="0" y="60960"/>
                </a:moveTo>
                <a:cubicBezTo>
                  <a:pt x="89940" y="35263"/>
                  <a:pt x="188952" y="0"/>
                  <a:pt x="284480" y="0"/>
                </a:cubicBezTo>
                <a:cubicBezTo>
                  <a:pt x="393065" y="0"/>
                  <a:pt x="501227" y="13547"/>
                  <a:pt x="609600" y="20320"/>
                </a:cubicBezTo>
                <a:cubicBezTo>
                  <a:pt x="772160" y="74507"/>
                  <a:pt x="717973" y="20320"/>
                  <a:pt x="772160" y="182880"/>
                </a:cubicBezTo>
                <a:cubicBezTo>
                  <a:pt x="778933" y="203200"/>
                  <a:pt x="788959" y="222712"/>
                  <a:pt x="792480" y="243840"/>
                </a:cubicBezTo>
                <a:cubicBezTo>
                  <a:pt x="799253" y="284480"/>
                  <a:pt x="804720" y="325360"/>
                  <a:pt x="812800" y="365760"/>
                </a:cubicBezTo>
                <a:cubicBezTo>
                  <a:pt x="818277" y="393145"/>
                  <a:pt x="833120" y="447040"/>
                  <a:pt x="833120" y="447040"/>
                </a:cubicBezTo>
              </a:path>
            </a:pathLst>
          </a:custGeom>
        </p:spPr>
        <p:style>
          <a:lnRef idx="1">
            <a:schemeClr val="accent6"/>
          </a:lnRef>
          <a:fillRef idx="0">
            <a:schemeClr val="accent6"/>
          </a:fillRef>
          <a:effectRef idx="0">
            <a:schemeClr val="accent6"/>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1" name="任意多边形 30">
            <a:extLst>
              <a:ext uri="{FF2B5EF4-FFF2-40B4-BE49-F238E27FC236}">
                <a16:creationId xmlns:a16="http://schemas.microsoft.com/office/drawing/2014/main" id="{36364E19-A49E-7B4F-8FF8-4494D39625EA}"/>
              </a:ext>
            </a:extLst>
          </p:cNvPr>
          <p:cNvSpPr/>
          <p:nvPr/>
        </p:nvSpPr>
        <p:spPr>
          <a:xfrm>
            <a:off x="5546725" y="5942013"/>
            <a:ext cx="427038" cy="233362"/>
          </a:xfrm>
          <a:custGeom>
            <a:avLst/>
            <a:gdLst>
              <a:gd name="connsiteX0" fmla="*/ 0 w 426720"/>
              <a:gd name="connsiteY0" fmla="*/ 223520 h 233491"/>
              <a:gd name="connsiteX1" fmla="*/ 284480 w 426720"/>
              <a:gd name="connsiteY1" fmla="*/ 121920 h 233491"/>
              <a:gd name="connsiteX2" fmla="*/ 345440 w 426720"/>
              <a:gd name="connsiteY2" fmla="*/ 81280 h 233491"/>
              <a:gd name="connsiteX3" fmla="*/ 426720 w 426720"/>
              <a:gd name="connsiteY3" fmla="*/ 0 h 233491"/>
            </a:gdLst>
            <a:ahLst/>
            <a:cxnLst>
              <a:cxn ang="0">
                <a:pos x="connsiteX0" y="connsiteY0"/>
              </a:cxn>
              <a:cxn ang="0">
                <a:pos x="connsiteX1" y="connsiteY1"/>
              </a:cxn>
              <a:cxn ang="0">
                <a:pos x="connsiteX2" y="connsiteY2"/>
              </a:cxn>
              <a:cxn ang="0">
                <a:pos x="connsiteX3" y="connsiteY3"/>
              </a:cxn>
            </a:cxnLst>
            <a:rect l="l" t="t" r="r" b="b"/>
            <a:pathLst>
              <a:path w="426720" h="233491">
                <a:moveTo>
                  <a:pt x="0" y="223520"/>
                </a:moveTo>
                <a:cubicBezTo>
                  <a:pt x="211026" y="197142"/>
                  <a:pt x="117123" y="233491"/>
                  <a:pt x="284480" y="121920"/>
                </a:cubicBezTo>
                <a:cubicBezTo>
                  <a:pt x="304800" y="108373"/>
                  <a:pt x="328171" y="98549"/>
                  <a:pt x="345440" y="81280"/>
                </a:cubicBezTo>
                <a:lnTo>
                  <a:pt x="426720" y="0"/>
                </a:lnTo>
              </a:path>
            </a:pathLst>
          </a:custGeom>
        </p:spPr>
        <p:style>
          <a:lnRef idx="1">
            <a:schemeClr val="accent6"/>
          </a:lnRef>
          <a:fillRef idx="0">
            <a:schemeClr val="accent6"/>
          </a:fillRef>
          <a:effectRef idx="0">
            <a:schemeClr val="accent6"/>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pic>
        <p:nvPicPr>
          <p:cNvPr id="32" name="Picture 9">
            <a:extLst>
              <a:ext uri="{FF2B5EF4-FFF2-40B4-BE49-F238E27FC236}">
                <a16:creationId xmlns:a16="http://schemas.microsoft.com/office/drawing/2014/main" id="{80F6BD0C-EA7C-6446-8674-64C07476CE0F}"/>
              </a:ext>
            </a:extLst>
          </p:cNvPr>
          <p:cNvPicPr>
            <a:picLocks noChangeAspect="1" noChangeArrowheads="1"/>
          </p:cNvPicPr>
          <p:nvPr/>
        </p:nvPicPr>
        <p:blipFill>
          <a:blip r:embed="rId3"/>
          <a:srcRect t="60893"/>
          <a:stretch>
            <a:fillRect/>
          </a:stretch>
        </p:blipFill>
        <p:spPr bwMode="auto">
          <a:xfrm>
            <a:off x="6187440" y="3789817"/>
            <a:ext cx="2296160" cy="590079"/>
          </a:xfrm>
          <a:prstGeom prst="rect">
            <a:avLst/>
          </a:prstGeom>
          <a:ln>
            <a:noFill/>
          </a:ln>
          <a:effectLst>
            <a:softEdge rad="112500"/>
          </a:effectLst>
        </p:spPr>
      </p:pic>
      <p:sp>
        <p:nvSpPr>
          <p:cNvPr id="33" name="环形箭头 32">
            <a:extLst>
              <a:ext uri="{FF2B5EF4-FFF2-40B4-BE49-F238E27FC236}">
                <a16:creationId xmlns:a16="http://schemas.microsoft.com/office/drawing/2014/main" id="{89B6C610-C62B-EF46-9B36-BACFB3C24A6B}"/>
              </a:ext>
            </a:extLst>
          </p:cNvPr>
          <p:cNvSpPr/>
          <p:nvPr/>
        </p:nvSpPr>
        <p:spPr>
          <a:xfrm flipH="1">
            <a:off x="5414963" y="2963863"/>
            <a:ext cx="2073275" cy="3536950"/>
          </a:xfrm>
          <a:prstGeom prst="circularArrow">
            <a:avLst>
              <a:gd name="adj1" fmla="val 12500"/>
              <a:gd name="adj2" fmla="val 1142319"/>
              <a:gd name="adj3" fmla="val 20457681"/>
              <a:gd name="adj4" fmla="val 14438067"/>
              <a:gd name="adj5" fmla="val 12500"/>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851276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lide(fromBottom)">
                                      <p:cBhvr>
                                        <p:cTn id="7" dur="500"/>
                                        <p:tgtEl>
                                          <p:spTgt spid="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78857"/>
                                        </p:tgtEl>
                                        <p:attrNameLst>
                                          <p:attrName>style.visibility</p:attrName>
                                        </p:attrNameLst>
                                      </p:cBhvr>
                                      <p:to>
                                        <p:strVal val="visible"/>
                                      </p:to>
                                    </p:set>
                                    <p:animEffect transition="in" filter="barn(inVertical)">
                                      <p:cBhvr>
                                        <p:cTn id="12" dur="500"/>
                                        <p:tgtEl>
                                          <p:spTgt spid="78857"/>
                                        </p:tgtEl>
                                      </p:cBhvr>
                                    </p:animEffect>
                                  </p:childTnLst>
                                </p:cTn>
                              </p:par>
                              <p:par>
                                <p:cTn id="13" presetID="16" presetClass="entr" presetSubtype="21" fill="hold" nodeType="withEffect">
                                  <p:stCondLst>
                                    <p:cond delay="0"/>
                                  </p:stCondLst>
                                  <p:childTnLst>
                                    <p:set>
                                      <p:cBhvr>
                                        <p:cTn id="14" dur="1" fill="hold">
                                          <p:stCondLst>
                                            <p:cond delay="0"/>
                                          </p:stCondLst>
                                        </p:cTn>
                                        <p:tgtEl>
                                          <p:spTgt spid="78852"/>
                                        </p:tgtEl>
                                        <p:attrNameLst>
                                          <p:attrName>style.visibility</p:attrName>
                                        </p:attrNameLst>
                                      </p:cBhvr>
                                      <p:to>
                                        <p:strVal val="visible"/>
                                      </p:to>
                                    </p:set>
                                    <p:animEffect transition="in" filter="barn(inVertical)">
                                      <p:cBhvr>
                                        <p:cTn id="15" dur="500"/>
                                        <p:tgtEl>
                                          <p:spTgt spid="78852"/>
                                        </p:tgtEl>
                                      </p:cBhvr>
                                    </p:animEffect>
                                  </p:childTnLst>
                                </p:cTn>
                              </p:par>
                              <p:par>
                                <p:cTn id="16" presetID="16" presetClass="entr" presetSubtype="21" fill="hold" nodeType="withEffect">
                                  <p:stCondLst>
                                    <p:cond delay="0"/>
                                  </p:stCondLst>
                                  <p:childTnLst>
                                    <p:set>
                                      <p:cBhvr>
                                        <p:cTn id="17" dur="1" fill="hold">
                                          <p:stCondLst>
                                            <p:cond delay="0"/>
                                          </p:stCondLst>
                                        </p:cTn>
                                        <p:tgtEl>
                                          <p:spTgt spid="78853"/>
                                        </p:tgtEl>
                                        <p:attrNameLst>
                                          <p:attrName>style.visibility</p:attrName>
                                        </p:attrNameLst>
                                      </p:cBhvr>
                                      <p:to>
                                        <p:strVal val="visible"/>
                                      </p:to>
                                    </p:set>
                                    <p:animEffect transition="in" filter="barn(inVertical)">
                                      <p:cBhvr>
                                        <p:cTn id="18" dur="500"/>
                                        <p:tgtEl>
                                          <p:spTgt spid="78853"/>
                                        </p:tgtEl>
                                      </p:cBhvr>
                                    </p:animEffect>
                                  </p:childTnLst>
                                </p:cTn>
                              </p:par>
                              <p:par>
                                <p:cTn id="19" presetID="16" presetClass="entr" presetSubtype="21" fill="hold" nodeType="withEffect">
                                  <p:stCondLst>
                                    <p:cond delay="0"/>
                                  </p:stCondLst>
                                  <p:childTnLst>
                                    <p:set>
                                      <p:cBhvr>
                                        <p:cTn id="20" dur="1" fill="hold">
                                          <p:stCondLst>
                                            <p:cond delay="0"/>
                                          </p:stCondLst>
                                        </p:cTn>
                                        <p:tgtEl>
                                          <p:spTgt spid="78854"/>
                                        </p:tgtEl>
                                        <p:attrNameLst>
                                          <p:attrName>style.visibility</p:attrName>
                                        </p:attrNameLst>
                                      </p:cBhvr>
                                      <p:to>
                                        <p:strVal val="visible"/>
                                      </p:to>
                                    </p:set>
                                    <p:animEffect transition="in" filter="barn(inVertical)">
                                      <p:cBhvr>
                                        <p:cTn id="21" dur="500"/>
                                        <p:tgtEl>
                                          <p:spTgt spid="78854"/>
                                        </p:tgtEl>
                                      </p:cBhvr>
                                    </p:animEffect>
                                  </p:childTnLst>
                                </p:cTn>
                              </p:par>
                              <p:par>
                                <p:cTn id="22" presetID="16" presetClass="entr" presetSubtype="21" fill="hold" nodeType="withEffect">
                                  <p:stCondLst>
                                    <p:cond delay="0"/>
                                  </p:stCondLst>
                                  <p:childTnLst>
                                    <p:set>
                                      <p:cBhvr>
                                        <p:cTn id="23" dur="1" fill="hold">
                                          <p:stCondLst>
                                            <p:cond delay="0"/>
                                          </p:stCondLst>
                                        </p:cTn>
                                        <p:tgtEl>
                                          <p:spTgt spid="78855"/>
                                        </p:tgtEl>
                                        <p:attrNameLst>
                                          <p:attrName>style.visibility</p:attrName>
                                        </p:attrNameLst>
                                      </p:cBhvr>
                                      <p:to>
                                        <p:strVal val="visible"/>
                                      </p:to>
                                    </p:set>
                                    <p:animEffect transition="in" filter="barn(inVertical)">
                                      <p:cBhvr>
                                        <p:cTn id="24" dur="500"/>
                                        <p:tgtEl>
                                          <p:spTgt spid="78855"/>
                                        </p:tgtEl>
                                      </p:cBhvr>
                                    </p:animEffect>
                                  </p:childTnLst>
                                </p:cTn>
                              </p:par>
                              <p:par>
                                <p:cTn id="25" presetID="16" presetClass="entr" presetSubtype="21" fill="hold" nodeType="withEffect">
                                  <p:stCondLst>
                                    <p:cond delay="0"/>
                                  </p:stCondLst>
                                  <p:childTnLst>
                                    <p:set>
                                      <p:cBhvr>
                                        <p:cTn id="26" dur="1" fill="hold">
                                          <p:stCondLst>
                                            <p:cond delay="0"/>
                                          </p:stCondLst>
                                        </p:cTn>
                                        <p:tgtEl>
                                          <p:spTgt spid="78856"/>
                                        </p:tgtEl>
                                        <p:attrNameLst>
                                          <p:attrName>style.visibility</p:attrName>
                                        </p:attrNameLst>
                                      </p:cBhvr>
                                      <p:to>
                                        <p:strVal val="visible"/>
                                      </p:to>
                                    </p:set>
                                    <p:animEffect transition="in" filter="barn(inVertical)">
                                      <p:cBhvr>
                                        <p:cTn id="27" dur="500"/>
                                        <p:tgtEl>
                                          <p:spTgt spid="78856"/>
                                        </p:tgtEl>
                                      </p:cBhvr>
                                    </p:animEffect>
                                  </p:childTnLst>
                                </p:cTn>
                              </p:par>
                              <p:par>
                                <p:cTn id="28" presetID="16" presetClass="entr" presetSubtype="21"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barn(inVertical)">
                                      <p:cBhvr>
                                        <p:cTn id="30" dur="500"/>
                                        <p:tgtEl>
                                          <p:spTgt spid="12"/>
                                        </p:tgtEl>
                                      </p:cBhvr>
                                    </p:animEffect>
                                  </p:childTnLst>
                                </p:cTn>
                              </p:par>
                              <p:par>
                                <p:cTn id="31" presetID="16" presetClass="entr" presetSubtype="21"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barn(inVertical)">
                                      <p:cBhvr>
                                        <p:cTn id="33" dur="500"/>
                                        <p:tgtEl>
                                          <p:spTgt spid="13"/>
                                        </p:tgtEl>
                                      </p:cBhvr>
                                    </p:animEffect>
                                  </p:childTnLst>
                                </p:cTn>
                              </p:par>
                              <p:par>
                                <p:cTn id="34" presetID="16" presetClass="entr" presetSubtype="21"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inVertical)">
                                      <p:cBhvr>
                                        <p:cTn id="36" dur="500"/>
                                        <p:tgtEl>
                                          <p:spTgt spid="15"/>
                                        </p:tgtEl>
                                      </p:cBhvr>
                                    </p:animEffect>
                                  </p:childTnLst>
                                </p:cTn>
                              </p:par>
                              <p:par>
                                <p:cTn id="37" presetID="16" presetClass="entr" presetSubtype="21"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barn(inVertical)">
                                      <p:cBhvr>
                                        <p:cTn id="39" dur="500"/>
                                        <p:tgtEl>
                                          <p:spTgt spid="16"/>
                                        </p:tgtEl>
                                      </p:cBhvr>
                                    </p:animEffect>
                                  </p:childTnLst>
                                </p:cTn>
                              </p:par>
                              <p:par>
                                <p:cTn id="40" presetID="16" presetClass="entr" presetSubtype="21"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barn(inVertical)">
                                      <p:cBhvr>
                                        <p:cTn id="42" dur="500"/>
                                        <p:tgtEl>
                                          <p:spTgt spid="21"/>
                                        </p:tgtEl>
                                      </p:cBhvr>
                                    </p:animEffect>
                                  </p:childTnLst>
                                </p:cTn>
                              </p:par>
                              <p:par>
                                <p:cTn id="43" presetID="16" presetClass="entr" presetSubtype="21"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barn(inVertical)">
                                      <p:cBhvr>
                                        <p:cTn id="45" dur="500"/>
                                        <p:tgtEl>
                                          <p:spTgt spid="22"/>
                                        </p:tgtEl>
                                      </p:cBhvr>
                                    </p:animEffect>
                                  </p:childTnLst>
                                </p:cTn>
                              </p:par>
                              <p:par>
                                <p:cTn id="46" presetID="16" presetClass="entr" presetSubtype="21" fill="hold"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barn(inVertical)">
                                      <p:cBhvr>
                                        <p:cTn id="48" dur="500"/>
                                        <p:tgtEl>
                                          <p:spTgt spid="24"/>
                                        </p:tgtEl>
                                      </p:cBhvr>
                                    </p:animEffect>
                                  </p:childTnLst>
                                </p:cTn>
                              </p:par>
                              <p:par>
                                <p:cTn id="49" presetID="16" presetClass="entr" presetSubtype="21" fill="hold" nodeType="withEffect">
                                  <p:stCondLst>
                                    <p:cond delay="0"/>
                                  </p:stCondLst>
                                  <p:childTnLst>
                                    <p:set>
                                      <p:cBhvr>
                                        <p:cTn id="50" dur="1" fill="hold">
                                          <p:stCondLst>
                                            <p:cond delay="0"/>
                                          </p:stCondLst>
                                        </p:cTn>
                                        <p:tgtEl>
                                          <p:spTgt spid="78858"/>
                                        </p:tgtEl>
                                        <p:attrNameLst>
                                          <p:attrName>style.visibility</p:attrName>
                                        </p:attrNameLst>
                                      </p:cBhvr>
                                      <p:to>
                                        <p:strVal val="visible"/>
                                      </p:to>
                                    </p:set>
                                    <p:animEffect transition="in" filter="barn(inVertical)">
                                      <p:cBhvr>
                                        <p:cTn id="51" dur="500"/>
                                        <p:tgtEl>
                                          <p:spTgt spid="78858"/>
                                        </p:tgtEl>
                                      </p:cBhvr>
                                    </p:animEffect>
                                  </p:childTnLst>
                                </p:cTn>
                              </p:par>
                              <p:par>
                                <p:cTn id="52" presetID="16" presetClass="entr" presetSubtype="21" fill="hold" nodeType="with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barn(inVertical)">
                                      <p:cBhvr>
                                        <p:cTn id="54" dur="500"/>
                                        <p:tgtEl>
                                          <p:spTgt spid="26"/>
                                        </p:tgtEl>
                                      </p:cBhvr>
                                    </p:animEffect>
                                  </p:childTnLst>
                                </p:cTn>
                              </p:par>
                              <p:par>
                                <p:cTn id="55" presetID="16" presetClass="entr" presetSubtype="21" fill="hold"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barn(inVertical)">
                                      <p:cBhvr>
                                        <p:cTn id="57" dur="500"/>
                                        <p:tgtEl>
                                          <p:spTgt spid="27"/>
                                        </p:tgtEl>
                                      </p:cBhvr>
                                    </p:animEffect>
                                  </p:childTnLst>
                                </p:cTn>
                              </p:par>
                              <p:par>
                                <p:cTn id="58" presetID="16" presetClass="entr" presetSubtype="21" fill="hold" nodeType="with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barn(inVertical)">
                                      <p:cBhvr>
                                        <p:cTn id="60" dur="500"/>
                                        <p:tgtEl>
                                          <p:spTgt spid="29"/>
                                        </p:tgtEl>
                                      </p:cBhvr>
                                    </p:animEffect>
                                  </p:childTnLst>
                                </p:cTn>
                              </p:par>
                              <p:par>
                                <p:cTn id="61" presetID="16" presetClass="entr" presetSubtype="21" fill="hold"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barn(inVertical)">
                                      <p:cBhvr>
                                        <p:cTn id="63" dur="500"/>
                                        <p:tgtEl>
                                          <p:spTgt spid="30"/>
                                        </p:tgtEl>
                                      </p:cBhvr>
                                    </p:animEffect>
                                  </p:childTnLst>
                                </p:cTn>
                              </p:par>
                              <p:par>
                                <p:cTn id="64" presetID="16" presetClass="entr" presetSubtype="21" fill="hold"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barn(inVertical)">
                                      <p:cBhvr>
                                        <p:cTn id="66" dur="500"/>
                                        <p:tgtEl>
                                          <p:spTgt spid="31"/>
                                        </p:tgtEl>
                                      </p:cBhvr>
                                    </p:animEffect>
                                  </p:childTnLst>
                                </p:cTn>
                              </p:par>
                              <p:par>
                                <p:cTn id="67" presetID="16" presetClass="entr" presetSubtype="21" fill="hold"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barn(inVertical)">
                                      <p:cBhvr>
                                        <p:cTn id="69" dur="500"/>
                                        <p:tgtEl>
                                          <p:spTgt spid="32"/>
                                        </p:tgtEl>
                                      </p:cBhvr>
                                    </p:animEffect>
                                  </p:childTnLst>
                                </p:cTn>
                              </p:par>
                              <p:par>
                                <p:cTn id="70" presetID="16" presetClass="entr" presetSubtype="21" fill="hold" nodeType="with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barn(inVertical)">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hy4-10"/>
          <p:cNvPicPr>
            <a:picLocks noChangeAspect="1" noChangeArrowheads="1"/>
          </p:cNvPicPr>
          <p:nvPr/>
        </p:nvPicPr>
        <p:blipFill>
          <a:blip r:embed="rId2" cstate="print"/>
          <a:srcRect b="23750"/>
          <a:stretch>
            <a:fillRect/>
          </a:stretch>
        </p:blipFill>
        <p:spPr bwMode="auto">
          <a:xfrm>
            <a:off x="0" y="2276872"/>
            <a:ext cx="9144000" cy="458112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3" name="Text Box 6"/>
          <p:cNvSpPr txBox="1">
            <a:spLocks noChangeArrowheads="1"/>
          </p:cNvSpPr>
          <p:nvPr/>
        </p:nvSpPr>
        <p:spPr bwMode="auto">
          <a:xfrm>
            <a:off x="2339752" y="620688"/>
            <a:ext cx="4825033" cy="1200329"/>
          </a:xfrm>
          <a:prstGeom prst="rect">
            <a:avLst/>
          </a:prstGeom>
          <a:noFill/>
          <a:ln w="9525">
            <a:noFill/>
            <a:miter lim="800000"/>
            <a:headEnd/>
            <a:tailEnd/>
          </a:ln>
          <a:effectLst/>
        </p:spPr>
        <p:txBody>
          <a:bodyPr wrap="square">
            <a:spAutoFit/>
          </a:bodyPr>
          <a:lstStyle/>
          <a:p>
            <a:pPr>
              <a:spcBef>
                <a:spcPct val="50000"/>
              </a:spcBef>
            </a:pPr>
            <a:r>
              <a:rPr lang="en-US" altLang="zh-CN" sz="7200" b="1" dirty="0">
                <a:effectLst>
                  <a:outerShdw blurRad="38100" dist="38100" dir="2700000" algn="tl">
                    <a:srgbClr val="FFFFFF"/>
                  </a:outerShdw>
                </a:effectLst>
                <a:latin typeface="KaiTi" panose="02010609060101010101" pitchFamily="49" charset="-122"/>
                <a:ea typeface="KaiTi" panose="02010609060101010101" pitchFamily="49" charset="-122"/>
              </a:rPr>
              <a:t>14  </a:t>
            </a:r>
            <a:r>
              <a:rPr lang="zh-CN" altLang="en-US" sz="7200" b="1" dirty="0">
                <a:effectLst>
                  <a:outerShdw blurRad="38100" dist="38100" dir="2700000" algn="tl">
                    <a:srgbClr val="FFFFFF"/>
                  </a:outerShdw>
                </a:effectLst>
                <a:latin typeface="KaiTi" panose="02010609060101010101" pitchFamily="49" charset="-122"/>
                <a:ea typeface="KaiTi" panose="02010609060101010101" pitchFamily="49" charset="-122"/>
              </a:rPr>
              <a:t>蜜 蜂</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6" name="圆角矩形 35">
            <a:extLst>
              <a:ext uri="{FF2B5EF4-FFF2-40B4-BE49-F238E27FC236}">
                <a16:creationId xmlns:a16="http://schemas.microsoft.com/office/drawing/2014/main" id="{08E1A347-7DF1-B244-A2D6-B5C6C8E19C4F}"/>
              </a:ext>
            </a:extLst>
          </p:cNvPr>
          <p:cNvSpPr/>
          <p:nvPr/>
        </p:nvSpPr>
        <p:spPr>
          <a:xfrm>
            <a:off x="401638" y="1000125"/>
            <a:ext cx="2346325" cy="490538"/>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00" b="0" i="0" u="none" strike="noStrike" kern="1200" cap="none" spc="0" normalizeH="0" baseline="0" noProof="1">
              <a:ln>
                <a:noFill/>
              </a:ln>
              <a:solidFill>
                <a:prstClr val="white"/>
              </a:solidFill>
              <a:effectLst/>
              <a:uLnTx/>
              <a:uFillTx/>
              <a:latin typeface="Calibri"/>
              <a:ea typeface="宋体" panose="02010600030101010101" pitchFamily="2" charset="-122"/>
              <a:cs typeface="+mn-cs"/>
            </a:endParaRPr>
          </a:p>
        </p:txBody>
      </p:sp>
      <p:sp>
        <p:nvSpPr>
          <p:cNvPr id="33795" name="文本框 36">
            <a:extLst>
              <a:ext uri="{FF2B5EF4-FFF2-40B4-BE49-F238E27FC236}">
                <a16:creationId xmlns:a16="http://schemas.microsoft.com/office/drawing/2014/main" id="{94D0FD7A-989D-EB4F-999A-EE4544E96417}"/>
              </a:ext>
            </a:extLst>
          </p:cNvPr>
          <p:cNvSpPr txBox="1">
            <a:spLocks noChangeArrowheads="1"/>
          </p:cNvSpPr>
          <p:nvPr/>
        </p:nvSpPr>
        <p:spPr bwMode="auto">
          <a:xfrm>
            <a:off x="890588" y="962025"/>
            <a:ext cx="1857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zh-CN" sz="3200" b="1" i="0" u="none" strike="noStrike" kern="1200" cap="none" spc="0" normalizeH="0" baseline="0" noProof="0">
                <a:ln>
                  <a:noFill/>
                </a:ln>
                <a:solidFill>
                  <a:prstClr val="white"/>
                </a:solidFill>
                <a:effectLst/>
                <a:uLnTx/>
                <a:uFillTx/>
                <a:latin typeface="黑体" panose="02010609060101010101" pitchFamily="49" charset="-122"/>
                <a:ea typeface="黑体" panose="02010609060101010101" pitchFamily="49" charset="-122"/>
                <a:cs typeface="+mn-cs"/>
              </a:rPr>
              <a:t>整体感知</a:t>
            </a:r>
          </a:p>
        </p:txBody>
      </p:sp>
      <p:pic>
        <p:nvPicPr>
          <p:cNvPr id="33796" name="图片 38" descr="2列2行">
            <a:extLst>
              <a:ext uri="{FF2B5EF4-FFF2-40B4-BE49-F238E27FC236}">
                <a16:creationId xmlns:a16="http://schemas.microsoft.com/office/drawing/2014/main" id="{0571CE0C-B772-9341-86CC-8B9B9F80E7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995363"/>
            <a:ext cx="51911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内容占位符 2">
            <a:extLst>
              <a:ext uri="{FF2B5EF4-FFF2-40B4-BE49-F238E27FC236}">
                <a16:creationId xmlns:a16="http://schemas.microsoft.com/office/drawing/2014/main" id="{1D938862-575F-864F-8F16-F67B30CC0B5F}"/>
              </a:ext>
            </a:extLst>
          </p:cNvPr>
          <p:cNvSpPr>
            <a:spLocks noGrp="1" noChangeArrowheads="1"/>
          </p:cNvSpPr>
          <p:nvPr/>
        </p:nvSpPr>
        <p:spPr bwMode="auto">
          <a:xfrm>
            <a:off x="596900" y="1787525"/>
            <a:ext cx="78867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90000"/>
              </a:lnSpc>
              <a:spcBef>
                <a:spcPts val="1000"/>
              </a:spcBef>
              <a:spcAft>
                <a:spcPct val="0"/>
              </a:spcAft>
              <a:buClrTx/>
              <a:buSzTx/>
              <a:buFont typeface="Arial" panose="020B0604020202020204" pitchFamily="34" charset="0"/>
              <a:buNone/>
              <a:tabLst/>
              <a:defRPr/>
            </a:pPr>
            <a:r>
              <a:rPr kumimoji="0" lang="en-US" altLang="zh-CN" sz="2400" b="0"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 </a:t>
            </a:r>
            <a:r>
              <a:rPr kumimoji="0" lang="en-US" altLang="zh-CN" sz="2400" b="1"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rPr>
              <a:t> </a:t>
            </a:r>
            <a:endParaRPr kumimoji="0" lang="zh-CN" altLang="en-US" sz="2400" b="1" i="0" u="none" strike="noStrike" kern="1200" cap="none" spc="0" normalizeH="0" baseline="0" noProof="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10" name="内容占位符 2">
            <a:extLst>
              <a:ext uri="{FF2B5EF4-FFF2-40B4-BE49-F238E27FC236}">
                <a16:creationId xmlns:a16="http://schemas.microsoft.com/office/drawing/2014/main" id="{D4680E07-21AC-DD40-A52D-1A5C22E857EE}"/>
              </a:ext>
            </a:extLst>
          </p:cNvPr>
          <p:cNvSpPr>
            <a:spLocks noGrp="1"/>
          </p:cNvSpPr>
          <p:nvPr>
            <p:ph idx="1"/>
          </p:nvPr>
        </p:nvSpPr>
        <p:spPr>
          <a:xfrm>
            <a:off x="766763" y="1835150"/>
            <a:ext cx="7478712" cy="971550"/>
          </a:xfrm>
        </p:spPr>
        <p:txBody>
          <a:bodyPr lIns="68580" tIns="34290" rIns="68580" bIns="34290"/>
          <a:lstStyle/>
          <a:p>
            <a:pPr marL="0" indent="601663" algn="just" eaLnBrk="1" hangingPunct="1">
              <a:lnSpc>
                <a:spcPts val="3800"/>
              </a:lnSpc>
              <a:spcBef>
                <a:spcPct val="0"/>
              </a:spcBef>
              <a:buFont typeface="Arial" panose="020B0604020202020204" pitchFamily="34" charset="0"/>
              <a:buNone/>
            </a:pPr>
            <a:r>
              <a:rPr lang="zh-CN" altLang="en-US"/>
              <a:t>自读课文，标出自然段并思考课文主要讲了一件什么事？</a:t>
            </a:r>
            <a:endParaRPr lang="zh-CN" altLang="en-US">
              <a:latin typeface="宋体" panose="02010600030101010101" pitchFamily="2" charset="-122"/>
            </a:endParaRPr>
          </a:p>
        </p:txBody>
      </p:sp>
      <p:sp>
        <p:nvSpPr>
          <p:cNvPr id="11" name="文本框 1">
            <a:extLst>
              <a:ext uri="{FF2B5EF4-FFF2-40B4-BE49-F238E27FC236}">
                <a16:creationId xmlns:a16="http://schemas.microsoft.com/office/drawing/2014/main" id="{3630F1FE-5ADB-FE4C-A5CF-826D6055EED9}"/>
              </a:ext>
            </a:extLst>
          </p:cNvPr>
          <p:cNvSpPr txBox="1">
            <a:spLocks noChangeArrowheads="1"/>
          </p:cNvSpPr>
          <p:nvPr/>
        </p:nvSpPr>
        <p:spPr bwMode="auto">
          <a:xfrm>
            <a:off x="766763" y="2976563"/>
            <a:ext cx="7605712"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600075">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600075"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课文主要讲了法国昆虫学家法布尔为了证实蜜蜂是否真的具有辨认方向的能力，做了一个实验，得出了蜜蜂确实能依靠作者不能解释的本能来辨别方向的结论。</a:t>
            </a:r>
          </a:p>
        </p:txBody>
      </p:sp>
    </p:spTree>
    <p:extLst>
      <p:ext uri="{BB962C8B-B14F-4D97-AF65-F5344CB8AC3E}">
        <p14:creationId xmlns:p14="http://schemas.microsoft.com/office/powerpoint/2010/main" val="28198203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linds(horizontal)">
                                      <p:cBhvr>
                                        <p:cTn id="7" dur="500"/>
                                        <p:tgtEl>
                                          <p:spTgt spid="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Effect transition="in" filter="slide(fromBottom)">
                                      <p:cBhvr>
                                        <p:cTn id="12"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4"/>
          <p:cNvSpPr>
            <a:spLocks noGrp="1" noChangeArrowheads="1"/>
          </p:cNvSpPr>
          <p:nvPr>
            <p:ph type="title"/>
          </p:nvPr>
        </p:nvSpPr>
        <p:spPr>
          <a:xfrm>
            <a:off x="683568" y="1916832"/>
            <a:ext cx="10081120" cy="1143000"/>
          </a:xfrm>
        </p:spPr>
        <p:txBody>
          <a:bodyPr>
            <a:noAutofit/>
          </a:bodyPr>
          <a:lstStyle/>
          <a:p>
            <a:pPr algn="l">
              <a:lnSpc>
                <a:spcPct val="150000"/>
              </a:lnSpc>
            </a:pPr>
            <a:r>
              <a:rPr lang="zh-CN" altLang="en-US" sz="4000" dirty="0">
                <a:latin typeface="楷体" pitchFamily="49" charset="-122"/>
                <a:ea typeface="楷体" pitchFamily="49" charset="-122"/>
              </a:rPr>
              <a:t>试验   纸袋   证实  飞散</a:t>
            </a:r>
            <a:br>
              <a:rPr lang="en-US" altLang="zh-CN" sz="4000" dirty="0">
                <a:latin typeface="楷体" pitchFamily="49" charset="-122"/>
                <a:ea typeface="楷体" pitchFamily="49" charset="-122"/>
              </a:rPr>
            </a:br>
            <a:r>
              <a:rPr lang="zh-CN" altLang="en-US" sz="4000" dirty="0">
                <a:latin typeface="楷体" pitchFamily="49" charset="-122"/>
                <a:ea typeface="楷体" pitchFamily="49" charset="-122"/>
              </a:rPr>
              <a:t>几乎   大概   减少   阻力  </a:t>
            </a:r>
            <a:br>
              <a:rPr lang="en-US" altLang="zh-CN" sz="4000" dirty="0">
                <a:latin typeface="楷体" pitchFamily="49" charset="-122"/>
                <a:ea typeface="楷体" pitchFamily="49" charset="-122"/>
              </a:rPr>
            </a:br>
            <a:r>
              <a:rPr lang="zh-CN" altLang="en-US" sz="4000" dirty="0">
                <a:latin typeface="楷体" pitchFamily="49" charset="-122"/>
                <a:ea typeface="楷体" pitchFamily="49" charset="-122"/>
              </a:rPr>
              <a:t>推测   包括   沿途   超常  </a:t>
            </a:r>
            <a:br>
              <a:rPr lang="zh-CN" altLang="en-US" sz="4000" dirty="0">
                <a:latin typeface="楷体" pitchFamily="49" charset="-122"/>
                <a:ea typeface="楷体" pitchFamily="49" charset="-122"/>
              </a:rPr>
            </a:br>
            <a:r>
              <a:rPr lang="zh-CN" altLang="en-US" sz="4000" dirty="0">
                <a:latin typeface="楷体" pitchFamily="49" charset="-122"/>
                <a:ea typeface="楷体" pitchFamily="49" charset="-122"/>
              </a:rPr>
              <a:t>本能   记忆力  确确实实 准确无误</a:t>
            </a:r>
            <a:br>
              <a:rPr lang="zh-CN" altLang="en-US" sz="4000" dirty="0">
                <a:latin typeface="楷体" pitchFamily="49" charset="-122"/>
                <a:ea typeface="楷体" pitchFamily="49" charset="-122"/>
              </a:rPr>
            </a:br>
            <a:endParaRPr lang="zh-CN" altLang="en-US" sz="4000" dirty="0">
              <a:latin typeface="楷体" pitchFamily="49" charset="-122"/>
              <a:ea typeface="楷体" pitchFamily="49"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微信图片_20190207134541.jpg"/>
          <p:cNvPicPr>
            <a:picLocks noChangeAspect="1" noChangeArrowheads="1"/>
          </p:cNvPicPr>
          <p:nvPr/>
        </p:nvPicPr>
        <p:blipFill>
          <a:blip r:embed="rId2" cstate="print"/>
          <a:srcRect l="9800" t="6264" r="7601" b="28755"/>
          <a:stretch>
            <a:fillRect/>
          </a:stretch>
        </p:blipFill>
        <p:spPr bwMode="auto">
          <a:xfrm>
            <a:off x="0" y="260648"/>
            <a:ext cx="4644008" cy="6597352"/>
          </a:xfrm>
          <a:prstGeom prst="rect">
            <a:avLst/>
          </a:prstGeom>
          <a:noFill/>
        </p:spPr>
      </p:pic>
      <p:cxnSp>
        <p:nvCxnSpPr>
          <p:cNvPr id="6" name="直接连接符 5"/>
          <p:cNvCxnSpPr/>
          <p:nvPr/>
        </p:nvCxnSpPr>
        <p:spPr>
          <a:xfrm>
            <a:off x="1331640" y="2564904"/>
            <a:ext cx="108012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3563888" y="188640"/>
            <a:ext cx="5570756" cy="461665"/>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zh-CN" altLang="en-US" sz="2400" dirty="0">
                <a:latin typeface="华文楷体" pitchFamily="2" charset="-122"/>
                <a:ea typeface="华文楷体" pitchFamily="2" charset="-122"/>
              </a:rPr>
              <a:t>文章写了法布尔拿蜜蜂（                  ）。</a:t>
            </a:r>
          </a:p>
        </p:txBody>
      </p:sp>
      <p:pic>
        <p:nvPicPr>
          <p:cNvPr id="3" name="Picture 3" descr="C:\Users\Administrator\Desktop\微信图片_20190207134549.jpg"/>
          <p:cNvPicPr>
            <a:picLocks noChangeAspect="1" noChangeArrowheads="1"/>
          </p:cNvPicPr>
          <p:nvPr/>
        </p:nvPicPr>
        <p:blipFill>
          <a:blip r:embed="rId3" cstate="print"/>
          <a:srcRect l="11806" t="7899" r="6780" b="24396"/>
          <a:stretch>
            <a:fillRect/>
          </a:stretch>
        </p:blipFill>
        <p:spPr bwMode="auto">
          <a:xfrm>
            <a:off x="4788024" y="908720"/>
            <a:ext cx="4355976" cy="5760640"/>
          </a:xfrm>
          <a:prstGeom prst="rect">
            <a:avLst/>
          </a:prstGeom>
          <a:noFill/>
        </p:spPr>
      </p:pic>
      <p:cxnSp>
        <p:nvCxnSpPr>
          <p:cNvPr id="9" name="直接连接符 8"/>
          <p:cNvCxnSpPr/>
          <p:nvPr/>
        </p:nvCxnSpPr>
        <p:spPr>
          <a:xfrm>
            <a:off x="4716016" y="836712"/>
            <a:ext cx="30480" cy="6021288"/>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070184" y="127680"/>
            <a:ext cx="1728192"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做实验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 name="圆角矩形 39">
            <a:extLst>
              <a:ext uri="{FF2B5EF4-FFF2-40B4-BE49-F238E27FC236}">
                <a16:creationId xmlns:a16="http://schemas.microsoft.com/office/drawing/2014/main" id="{8ED64658-48CD-6841-B891-12F9727B971D}"/>
              </a:ext>
            </a:extLst>
          </p:cNvPr>
          <p:cNvSpPr/>
          <p:nvPr/>
        </p:nvSpPr>
        <p:spPr>
          <a:xfrm>
            <a:off x="323850" y="1084263"/>
            <a:ext cx="2320925" cy="490537"/>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00" b="0" i="0" u="none" strike="noStrike" kern="1200" cap="none" spc="0" normalizeH="0" baseline="0" noProof="1">
              <a:ln>
                <a:noFill/>
              </a:ln>
              <a:solidFill>
                <a:prstClr val="white"/>
              </a:solidFill>
              <a:effectLst/>
              <a:uLnTx/>
              <a:uFillTx/>
              <a:latin typeface="Calibri"/>
              <a:ea typeface="宋体" panose="02010600030101010101" pitchFamily="2" charset="-122"/>
              <a:cs typeface="+mn-cs"/>
            </a:endParaRPr>
          </a:p>
        </p:txBody>
      </p:sp>
      <p:sp>
        <p:nvSpPr>
          <p:cNvPr id="34819" name="文本框 40">
            <a:extLst>
              <a:ext uri="{FF2B5EF4-FFF2-40B4-BE49-F238E27FC236}">
                <a16:creationId xmlns:a16="http://schemas.microsoft.com/office/drawing/2014/main" id="{3D1803A5-0B87-9A48-94F9-33FA6715FE22}"/>
              </a:ext>
            </a:extLst>
          </p:cNvPr>
          <p:cNvSpPr txBox="1">
            <a:spLocks noChangeArrowheads="1"/>
          </p:cNvSpPr>
          <p:nvPr/>
        </p:nvSpPr>
        <p:spPr bwMode="auto">
          <a:xfrm>
            <a:off x="823913" y="1047750"/>
            <a:ext cx="18303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zh-CN" sz="3200" b="1" i="0" u="none" strike="noStrike" kern="1200" cap="none" spc="0" normalizeH="0" baseline="0" noProof="0">
                <a:ln>
                  <a:noFill/>
                </a:ln>
                <a:solidFill>
                  <a:prstClr val="white"/>
                </a:solidFill>
                <a:effectLst/>
                <a:uLnTx/>
                <a:uFillTx/>
                <a:latin typeface="黑体" panose="02010609060101010101" pitchFamily="49" charset="-122"/>
                <a:ea typeface="黑体" panose="02010609060101010101" pitchFamily="49" charset="-122"/>
                <a:cs typeface="+mn-cs"/>
              </a:rPr>
              <a:t>课文解读</a:t>
            </a:r>
          </a:p>
        </p:txBody>
      </p:sp>
      <p:pic>
        <p:nvPicPr>
          <p:cNvPr id="34820" name="图片 42" descr="用户查寻">
            <a:extLst>
              <a:ext uri="{FF2B5EF4-FFF2-40B4-BE49-F238E27FC236}">
                <a16:creationId xmlns:a16="http://schemas.microsoft.com/office/drawing/2014/main" id="{B629D018-58B8-094B-B7AF-6AB896D0D9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313" y="1073150"/>
            <a:ext cx="50800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内容占位符 2">
            <a:extLst>
              <a:ext uri="{FF2B5EF4-FFF2-40B4-BE49-F238E27FC236}">
                <a16:creationId xmlns:a16="http://schemas.microsoft.com/office/drawing/2014/main" id="{4C6F8547-FD67-9F4C-B211-B5ADA71AE550}"/>
              </a:ext>
            </a:extLst>
          </p:cNvPr>
          <p:cNvSpPr>
            <a:spLocks noGrp="1"/>
          </p:cNvSpPr>
          <p:nvPr>
            <p:ph idx="1"/>
          </p:nvPr>
        </p:nvSpPr>
        <p:spPr>
          <a:xfrm>
            <a:off x="806450" y="1808163"/>
            <a:ext cx="7388225" cy="971550"/>
          </a:xfrm>
        </p:spPr>
        <p:txBody>
          <a:bodyPr lIns="68580" tIns="34290" rIns="68580" bIns="34290"/>
          <a:lstStyle/>
          <a:p>
            <a:pPr marL="0" indent="601663" algn="just" eaLnBrk="1" hangingPunct="1">
              <a:lnSpc>
                <a:spcPts val="3800"/>
              </a:lnSpc>
              <a:spcBef>
                <a:spcPct val="0"/>
              </a:spcBef>
              <a:buFont typeface="Arial" panose="020B0604020202020204" pitchFamily="34" charset="0"/>
              <a:buNone/>
            </a:pPr>
            <a:r>
              <a:rPr lang="en-US" altLang="zh-CN">
                <a:latin typeface="宋体" panose="02010600030101010101" pitchFamily="2" charset="-122"/>
              </a:rPr>
              <a:t>1.</a:t>
            </a:r>
            <a:r>
              <a:rPr lang="zh-CN" altLang="en-US">
                <a:latin typeface="宋体" panose="02010600030101010101" pitchFamily="2" charset="-122"/>
              </a:rPr>
              <a:t>法布尔的这项实验是怎么做的？找出文中相关语句</a:t>
            </a:r>
            <a:r>
              <a:rPr lang="zh-CN" altLang="en-US"/>
              <a:t>，试着用你自己的话说一说。</a:t>
            </a:r>
          </a:p>
        </p:txBody>
      </p:sp>
      <p:sp>
        <p:nvSpPr>
          <p:cNvPr id="10" name="文本框 1">
            <a:extLst>
              <a:ext uri="{FF2B5EF4-FFF2-40B4-BE49-F238E27FC236}">
                <a16:creationId xmlns:a16="http://schemas.microsoft.com/office/drawing/2014/main" id="{9DE703EC-E6A5-5240-99F8-9D986FCB58D2}"/>
              </a:ext>
            </a:extLst>
          </p:cNvPr>
          <p:cNvSpPr txBox="1">
            <a:spLocks noChangeArrowheads="1"/>
          </p:cNvSpPr>
          <p:nvPr/>
        </p:nvSpPr>
        <p:spPr bwMode="auto">
          <a:xfrm>
            <a:off x="508000" y="2955925"/>
            <a:ext cx="7985125" cy="265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600075">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600075"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作者先在自己家的草料棚里捉了一些蜜蜂放在纸袋里；</a:t>
            </a:r>
            <a:endParaRPr kumimoji="0" lang="en-US" altLang="zh-CN"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endParaRPr>
          </a:p>
          <a:p>
            <a:pPr marL="0" marR="0" lvl="0" indent="600075"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然后让女儿在蜂窝旁等待，自己带着蜜蜂走了四公里路，给蜜蜂身上做了白色记号后放飞它们；</a:t>
            </a:r>
            <a:endParaRPr kumimoji="0" lang="en-US" altLang="zh-CN"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endParaRPr>
          </a:p>
          <a:p>
            <a:pPr marL="0" marR="0" lvl="0" indent="600075" algn="just" defTabSz="914400" rtl="0" eaLnBrk="1" fontAlgn="base" latinLnBrk="0" hangingPunct="1">
              <a:lnSpc>
                <a:spcPts val="4000"/>
              </a:lnSpc>
              <a:spcBef>
                <a:spcPct val="0"/>
              </a:spcBef>
              <a:spcAft>
                <a:spcPct val="0"/>
              </a:spcAft>
              <a:buClrTx/>
              <a:buSzTx/>
              <a:buFont typeface="Arial" panose="020B0604020202020204" pitchFamily="34" charset="0"/>
              <a:buNone/>
              <a:tabLst/>
              <a:defRPr/>
            </a:pPr>
            <a:r>
              <a:rPr kumimoji="0" lang="zh-CN" altLang="en-US" sz="2800" b="0" i="0" u="none" strike="noStrike" kern="1200" cap="none" spc="0" normalizeH="0" baseline="0" noProof="0">
                <a:ln>
                  <a:noFill/>
                </a:ln>
                <a:solidFill>
                  <a:srgbClr val="C00000"/>
                </a:solidFill>
                <a:effectLst/>
                <a:uLnTx/>
                <a:uFillTx/>
                <a:latin typeface="楷体" panose="02010609060101010101" pitchFamily="49" charset="-122"/>
                <a:ea typeface="楷体" panose="02010609060101010101" pitchFamily="49" charset="-122"/>
                <a:cs typeface="+mn-cs"/>
              </a:rPr>
              <a:t>最后以飞回蜂窝的蜜蜂为标准进行结论判定。</a:t>
            </a:r>
          </a:p>
        </p:txBody>
      </p:sp>
    </p:spTree>
    <p:extLst>
      <p:ext uri="{BB962C8B-B14F-4D97-AF65-F5344CB8AC3E}">
        <p14:creationId xmlns:p14="http://schemas.microsoft.com/office/powerpoint/2010/main" val="39803065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slide(fromBottom)">
                                      <p:cBhvr>
                                        <p:cTn id="12" dur="500"/>
                                        <p:tgtEl>
                                          <p:spTgt spid="10">
                                            <p:txEl>
                                              <p:pRg st="0" end="0"/>
                                            </p:txEl>
                                          </p:spTgt>
                                        </p:tgtEl>
                                      </p:cBhvr>
                                    </p:animEffect>
                                  </p:childTnLst>
                                </p:cTn>
                              </p:par>
                            </p:childTnLst>
                          </p:cTn>
                        </p:par>
                        <p:par>
                          <p:cTn id="13" fill="hold" nodeType="afterGroup">
                            <p:stCondLst>
                              <p:cond delay="500"/>
                            </p:stCondLst>
                            <p:childTnLst>
                              <p:par>
                                <p:cTn id="14" presetID="12" presetClass="entr" presetSubtype="4" fill="hold" nodeType="afterEffect">
                                  <p:stCondLst>
                                    <p:cond delay="0"/>
                                  </p:stCondLst>
                                  <p:childTnLst>
                                    <p:set>
                                      <p:cBhvr>
                                        <p:cTn id="15" dur="1" fill="hold">
                                          <p:stCondLst>
                                            <p:cond delay="0"/>
                                          </p:stCondLst>
                                        </p:cTn>
                                        <p:tgtEl>
                                          <p:spTgt spid="10">
                                            <p:txEl>
                                              <p:pRg st="1" end="1"/>
                                            </p:txEl>
                                          </p:spTgt>
                                        </p:tgtEl>
                                        <p:attrNameLst>
                                          <p:attrName>style.visibility</p:attrName>
                                        </p:attrNameLst>
                                      </p:cBhvr>
                                      <p:to>
                                        <p:strVal val="visible"/>
                                      </p:to>
                                    </p:set>
                                    <p:animEffect transition="in" filter="slide(fromBottom)">
                                      <p:cBhvr>
                                        <p:cTn id="16" dur="500"/>
                                        <p:tgtEl>
                                          <p:spTgt spid="10">
                                            <p:txEl>
                                              <p:pRg st="1" end="1"/>
                                            </p:txEl>
                                          </p:spTgt>
                                        </p:tgtEl>
                                      </p:cBhvr>
                                    </p:animEffect>
                                  </p:childTnLst>
                                </p:cTn>
                              </p:par>
                            </p:childTnLst>
                          </p:cTn>
                        </p:par>
                        <p:par>
                          <p:cTn id="17" fill="hold" nodeType="afterGroup">
                            <p:stCondLst>
                              <p:cond delay="1000"/>
                            </p:stCondLst>
                            <p:childTnLst>
                              <p:par>
                                <p:cTn id="18" presetID="12" presetClass="entr" presetSubtype="4" fill="hold" nodeType="afterEffect">
                                  <p:stCondLst>
                                    <p:cond delay="0"/>
                                  </p:stCondLst>
                                  <p:childTnLst>
                                    <p:set>
                                      <p:cBhvr>
                                        <p:cTn id="19" dur="1" fill="hold">
                                          <p:stCondLst>
                                            <p:cond delay="0"/>
                                          </p:stCondLst>
                                        </p:cTn>
                                        <p:tgtEl>
                                          <p:spTgt spid="10">
                                            <p:txEl>
                                              <p:pRg st="2" end="2"/>
                                            </p:txEl>
                                          </p:spTgt>
                                        </p:tgtEl>
                                        <p:attrNameLst>
                                          <p:attrName>style.visibility</p:attrName>
                                        </p:attrNameLst>
                                      </p:cBhvr>
                                      <p:to>
                                        <p:strVal val="visible"/>
                                      </p:to>
                                    </p:set>
                                    <p:animEffect transition="in" filter="slide(fromBottom)">
                                      <p:cBhvr>
                                        <p:cTn id="20"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0" name="Text Box 4"/>
          <p:cNvSpPr txBox="1">
            <a:spLocks noChangeArrowheads="1"/>
          </p:cNvSpPr>
          <p:nvPr/>
        </p:nvSpPr>
        <p:spPr bwMode="auto">
          <a:xfrm>
            <a:off x="323850" y="404813"/>
            <a:ext cx="8207375" cy="2606675"/>
          </a:xfrm>
          <a:prstGeom prst="rect">
            <a:avLst/>
          </a:prstGeom>
          <a:noFill/>
          <a:ln w="9525">
            <a:noFill/>
            <a:miter lim="800000"/>
            <a:headEnd/>
            <a:tailEnd/>
          </a:ln>
          <a:effectLst/>
        </p:spPr>
        <p:txBody>
          <a:bodyPr>
            <a:spAutoFit/>
          </a:bodyPr>
          <a:lstStyle/>
          <a:p>
            <a:pPr>
              <a:lnSpc>
                <a:spcPct val="125000"/>
              </a:lnSpc>
              <a:spcBef>
                <a:spcPct val="50000"/>
              </a:spcBef>
            </a:pPr>
            <a:r>
              <a:rPr lang="en-US" altLang="zh-CN" dirty="0"/>
              <a:t>                  </a:t>
            </a:r>
            <a:r>
              <a:rPr lang="zh-CN" altLang="en-US" sz="4400" b="1" dirty="0">
                <a:latin typeface="楷体_GB2312" pitchFamily="49" charset="-122"/>
                <a:ea typeface="楷体_GB2312" pitchFamily="49" charset="-122"/>
              </a:rPr>
              <a:t>听说蜜蜂有辨认方向的能力，无论飞到哪里，它总是可以回到原处。我想做个试验。</a:t>
            </a:r>
          </a:p>
        </p:txBody>
      </p:sp>
      <p:sp>
        <p:nvSpPr>
          <p:cNvPr id="75782" name="Rectangle 6"/>
          <p:cNvSpPr>
            <a:spLocks noChangeArrowheads="1"/>
          </p:cNvSpPr>
          <p:nvPr/>
        </p:nvSpPr>
        <p:spPr bwMode="auto">
          <a:xfrm>
            <a:off x="2411413" y="3500438"/>
            <a:ext cx="1304925" cy="762000"/>
          </a:xfrm>
          <a:prstGeom prst="rect">
            <a:avLst/>
          </a:prstGeom>
          <a:noFill/>
          <a:ln w="9525">
            <a:noFill/>
            <a:miter lim="800000"/>
            <a:headEnd/>
            <a:tailEnd/>
          </a:ln>
          <a:effectLst/>
        </p:spPr>
        <p:txBody>
          <a:bodyPr wrap="none">
            <a:spAutoFit/>
          </a:bodyPr>
          <a:lstStyle/>
          <a:p>
            <a:r>
              <a:rPr lang="zh-CN" altLang="en-US" sz="4400" b="1">
                <a:latin typeface="楷体_GB2312" pitchFamily="49" charset="-122"/>
                <a:ea typeface="楷体_GB2312" pitchFamily="49" charset="-122"/>
              </a:rPr>
              <a:t>证实</a:t>
            </a:r>
          </a:p>
        </p:txBody>
      </p:sp>
      <p:sp>
        <p:nvSpPr>
          <p:cNvPr id="75783" name="Oval 7"/>
          <p:cNvSpPr>
            <a:spLocks noChangeArrowheads="1"/>
          </p:cNvSpPr>
          <p:nvPr/>
        </p:nvSpPr>
        <p:spPr bwMode="auto">
          <a:xfrm>
            <a:off x="1214414" y="357166"/>
            <a:ext cx="1295400" cy="1008063"/>
          </a:xfrm>
          <a:prstGeom prst="ellipse">
            <a:avLst/>
          </a:prstGeom>
          <a:noFill/>
          <a:ln w="9525">
            <a:solidFill>
              <a:srgbClr val="FF0000"/>
            </a:solidFill>
            <a:round/>
            <a:headEnd/>
            <a:tailEnd/>
          </a:ln>
          <a:effectLst/>
        </p:spPr>
        <p:txBody>
          <a:bodyPr wrap="none" anchor="ctr"/>
          <a:lstStyle/>
          <a:p>
            <a:endParaRPr lang="zh-CN" altLang="en-US"/>
          </a:p>
        </p:txBody>
      </p:sp>
      <p:sp>
        <p:nvSpPr>
          <p:cNvPr id="75785" name="Text Box 9"/>
          <p:cNvSpPr txBox="1">
            <a:spLocks noChangeArrowheads="1"/>
          </p:cNvSpPr>
          <p:nvPr/>
        </p:nvSpPr>
        <p:spPr bwMode="auto">
          <a:xfrm>
            <a:off x="250825" y="5010150"/>
            <a:ext cx="8532813" cy="579438"/>
          </a:xfrm>
          <a:prstGeom prst="rect">
            <a:avLst/>
          </a:prstGeom>
          <a:noFill/>
          <a:ln w="9525">
            <a:noFill/>
            <a:miter lim="800000"/>
            <a:headEnd/>
            <a:tailEnd/>
          </a:ln>
          <a:effectLst/>
        </p:spPr>
        <p:txBody>
          <a:bodyPr>
            <a:spAutoFit/>
          </a:bodyPr>
          <a:lstStyle/>
          <a:p>
            <a:pPr>
              <a:spcBef>
                <a:spcPct val="50000"/>
              </a:spcBef>
            </a:pPr>
            <a:r>
              <a:rPr lang="zh-CN" altLang="en-US" sz="3200" b="1" dirty="0">
                <a:solidFill>
                  <a:srgbClr val="002060"/>
                </a:solidFill>
                <a:latin typeface="楷体" pitchFamily="49" charset="-122"/>
                <a:ea typeface="楷体" pitchFamily="49" charset="-122"/>
              </a:rPr>
              <a:t>法布尔想做个试验，证实</a:t>
            </a:r>
            <a:r>
              <a:rPr lang="en-US" altLang="zh-CN" sz="3200" b="1" dirty="0">
                <a:solidFill>
                  <a:srgbClr val="002060"/>
                </a:solidFill>
                <a:latin typeface="楷体" pitchFamily="49" charset="-122"/>
                <a:ea typeface="楷体" pitchFamily="49" charset="-122"/>
              </a:rPr>
              <a:t>_____________</a:t>
            </a:r>
            <a:endParaRPr lang="en-US" altLang="zh-CN" sz="3200" b="1" dirty="0">
              <a:latin typeface="宋体" charset="-122"/>
            </a:endParaRPr>
          </a:p>
        </p:txBody>
      </p:sp>
      <p:sp>
        <p:nvSpPr>
          <p:cNvPr id="6" name="椭圆 5"/>
          <p:cNvSpPr/>
          <p:nvPr/>
        </p:nvSpPr>
        <p:spPr>
          <a:xfrm>
            <a:off x="4357686" y="1142984"/>
            <a:ext cx="142876" cy="1285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929190" y="1142984"/>
            <a:ext cx="142876" cy="1285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500694" y="1142984"/>
            <a:ext cx="142876" cy="1285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072198" y="1142984"/>
            <a:ext cx="142876" cy="1285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052720" y="516419"/>
            <a:ext cx="2448106" cy="769441"/>
          </a:xfrm>
          <a:prstGeom prst="rect">
            <a:avLst/>
          </a:prstGeom>
        </p:spPr>
        <p:txBody>
          <a:bodyPr wrap="none">
            <a:spAutoFit/>
          </a:bodyPr>
          <a:lstStyle/>
          <a:p>
            <a:r>
              <a:rPr lang="zh-CN" altLang="en-US" sz="4400" b="1" dirty="0">
                <a:solidFill>
                  <a:srgbClr val="FF0000"/>
                </a:solidFill>
                <a:latin typeface="楷体_GB2312" pitchFamily="49" charset="-122"/>
                <a:ea typeface="楷体_GB2312" pitchFamily="49" charset="-122"/>
              </a:rPr>
              <a:t>辨认方向</a:t>
            </a:r>
            <a:endParaRPr lang="zh-CN" altLang="en-US" sz="4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75782"/>
                                        </p:tgtEl>
                                        <p:attrNameLst>
                                          <p:attrName>style.visibility</p:attrName>
                                        </p:attrNameLst>
                                      </p:cBhvr>
                                      <p:to>
                                        <p:strVal val="visible"/>
                                      </p:to>
                                    </p:set>
                                    <p:animEffect transition="in" filter="blinds(horizontal)">
                                      <p:cBhvr>
                                        <p:cTn id="24" dur="500"/>
                                        <p:tgtEl>
                                          <p:spTgt spid="75782"/>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75783"/>
                                        </p:tgtEl>
                                        <p:attrNameLst>
                                          <p:attrName>style.visibility</p:attrName>
                                        </p:attrNameLst>
                                      </p:cBhvr>
                                      <p:to>
                                        <p:strVal val="visible"/>
                                      </p:to>
                                    </p:set>
                                    <p:animEffect transition="in" filter="blinds(horizontal)">
                                      <p:cBhvr>
                                        <p:cTn id="29" dur="500"/>
                                        <p:tgtEl>
                                          <p:spTgt spid="757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2" grpId="0"/>
      <p:bldP spid="75783" grpId="0" animBg="1"/>
      <p:bldP spid="6" grpId="0" animBg="1"/>
      <p:bldP spid="7" grpId="0" animBg="1"/>
      <p:bldP spid="8" grpId="0" animBg="1"/>
      <p:bldP spid="9" grpId="0" animBg="1"/>
      <p:bldP spid="10"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520</TotalTime>
  <Words>1862</Words>
  <Application>Microsoft Macintosh PowerPoint</Application>
  <PresentationFormat>全屏显示(4:3)</PresentationFormat>
  <Paragraphs>138</Paragraphs>
  <Slides>39</Slides>
  <Notes>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39</vt:i4>
      </vt:variant>
    </vt:vector>
  </HeadingPairs>
  <TitlesOfParts>
    <vt:vector size="50" baseType="lpstr">
      <vt:lpstr>黑体</vt:lpstr>
      <vt:lpstr>华文楷体</vt:lpstr>
      <vt:lpstr>楷体</vt:lpstr>
      <vt:lpstr>楷体_GB2312</vt:lpstr>
      <vt:lpstr>宋体</vt:lpstr>
      <vt:lpstr>KaiTi</vt:lpstr>
      <vt:lpstr>Arial</vt:lpstr>
      <vt:lpstr>Calibri</vt:lpstr>
      <vt:lpstr>Calibri Light</vt:lpstr>
      <vt:lpstr>Office 主题</vt:lpstr>
      <vt:lpstr>1_Office 主题</vt:lpstr>
      <vt:lpstr>PowerPoint 演示文稿</vt:lpstr>
      <vt:lpstr>PowerPoint 演示文稿</vt:lpstr>
      <vt:lpstr>PowerPoint 演示文稿</vt:lpstr>
      <vt:lpstr>PowerPoint 演示文稿</vt:lpstr>
      <vt:lpstr>PowerPoint 演示文稿</vt:lpstr>
      <vt:lpstr>试验   纸袋   证实  飞散 几乎   大概   减少   阻力   推测   包括   沿途   超常   本能   记忆力  确确实实 准确无误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捉—放—等—带—走  —打开—做（白色记号）--放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FtpDown</dc:creator>
  <cp:lastModifiedBy>钱 春苗</cp:lastModifiedBy>
  <cp:revision>45</cp:revision>
  <dcterms:created xsi:type="dcterms:W3CDTF">2013-10-24T00:08:29Z</dcterms:created>
  <dcterms:modified xsi:type="dcterms:W3CDTF">2021-02-22T16:08:44Z</dcterms:modified>
</cp:coreProperties>
</file>